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1"/>
  </p:notesMasterIdLst>
  <p:sldIdLst>
    <p:sldId id="256" r:id="rId2"/>
    <p:sldId id="257" r:id="rId3"/>
    <p:sldId id="263" r:id="rId4"/>
    <p:sldId id="258" r:id="rId5"/>
    <p:sldId id="259" r:id="rId6"/>
    <p:sldId id="262" r:id="rId7"/>
    <p:sldId id="261" r:id="rId8"/>
    <p:sldId id="264" r:id="rId9"/>
    <p:sldId id="273" r:id="rId10"/>
    <p:sldId id="274" r:id="rId11"/>
    <p:sldId id="265" r:id="rId12"/>
    <p:sldId id="266" r:id="rId13"/>
    <p:sldId id="267" r:id="rId14"/>
    <p:sldId id="281" r:id="rId15"/>
    <p:sldId id="303" r:id="rId16"/>
    <p:sldId id="283" r:id="rId17"/>
    <p:sldId id="260" r:id="rId18"/>
    <p:sldId id="268" r:id="rId19"/>
    <p:sldId id="300" r:id="rId20"/>
    <p:sldId id="272" r:id="rId21"/>
    <p:sldId id="277" r:id="rId22"/>
    <p:sldId id="269" r:id="rId23"/>
    <p:sldId id="292" r:id="rId24"/>
    <p:sldId id="288" r:id="rId25"/>
    <p:sldId id="298" r:id="rId26"/>
    <p:sldId id="293" r:id="rId27"/>
    <p:sldId id="296" r:id="rId28"/>
    <p:sldId id="279" r:id="rId29"/>
    <p:sldId id="295" r:id="rId30"/>
    <p:sldId id="284" r:id="rId31"/>
    <p:sldId id="297" r:id="rId32"/>
    <p:sldId id="304" r:id="rId33"/>
    <p:sldId id="287" r:id="rId34"/>
    <p:sldId id="290" r:id="rId35"/>
    <p:sldId id="278" r:id="rId36"/>
    <p:sldId id="302" r:id="rId37"/>
    <p:sldId id="271" r:id="rId38"/>
    <p:sldId id="276" r:id="rId39"/>
    <p:sldId id="299"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26" d="100"/>
          <a:sy n="126" d="100"/>
        </p:scale>
        <p:origin x="-856"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notesMaster" Target="notesMasters/notesMaster1.xml"/><Relationship Id="rId42" Type="http://schemas.openxmlformats.org/officeDocument/2006/relationships/printerSettings" Target="printerSettings/printerSettings1.bin"/><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407C2C7-AE83-DE45-A007-033B211A03DA}" type="datetimeFigureOut">
              <a:rPr lang="en-US" smtClean="0"/>
              <a:t>10/19/20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C92C1CC-A247-DC48-B1B8-F12F3A16BB6C}" type="slidenum">
              <a:rPr lang="en-US" smtClean="0"/>
              <a:t>‹#›</a:t>
            </a:fld>
            <a:endParaRPr lang="en-US" dirty="0"/>
          </a:p>
        </p:txBody>
      </p:sp>
    </p:spTree>
    <p:extLst>
      <p:ext uri="{BB962C8B-B14F-4D97-AF65-F5344CB8AC3E}">
        <p14:creationId xmlns:p14="http://schemas.microsoft.com/office/powerpoint/2010/main" val="318057360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92C1CC-A247-DC48-B1B8-F12F3A16BB6C}" type="slidenum">
              <a:rPr lang="en-US" smtClean="0"/>
              <a:t>38</a:t>
            </a:fld>
            <a:endParaRPr lang="en-US" dirty="0"/>
          </a:p>
        </p:txBody>
      </p:sp>
    </p:spTree>
    <p:extLst>
      <p:ext uri="{BB962C8B-B14F-4D97-AF65-F5344CB8AC3E}">
        <p14:creationId xmlns:p14="http://schemas.microsoft.com/office/powerpoint/2010/main" val="8125765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98348" y="1371600"/>
            <a:ext cx="8147304" cy="1344168"/>
          </a:xfrm>
        </p:spPr>
        <p:txBody>
          <a:bodyPr vert="horz" lIns="91440" tIns="45720" rIns="91440" bIns="45720" rtlCol="0" anchor="b" anchorCtr="0">
            <a:normAutofit/>
            <a:scene3d>
              <a:camera prst="orthographicFront"/>
              <a:lightRig rig="threePt" dir="t">
                <a:rot lat="0" lon="0" rev="10800000"/>
              </a:lightRig>
            </a:scene3d>
            <a:sp3d extrusionH="57150">
              <a:bevelT w="38100" h="38100" prst="relaxedInset"/>
              <a:bevelB w="38100" h="38100" prst="relaxedInset"/>
            </a:sp3d>
          </a:bodyPr>
          <a:lstStyle>
            <a:lvl1pPr algn="ctr" defTabSz="914400" rtl="0" eaLnBrk="1" latinLnBrk="0" hangingPunct="1">
              <a:lnSpc>
                <a:spcPts val="6400"/>
              </a:lnSpc>
              <a:spcBef>
                <a:spcPct val="0"/>
              </a:spcBef>
              <a:buNone/>
              <a:defRPr sz="6000" kern="1200">
                <a:solidFill>
                  <a:schemeClr val="bg1"/>
                </a:solidFill>
                <a:effectLst>
                  <a:outerShdw blurRad="25400" dist="19050" dir="4200000" algn="ctr" rotWithShape="0">
                    <a:schemeClr val="tx1">
                      <a:alpha val="40000"/>
                    </a:schemeClr>
                  </a:outerShdw>
                </a:effectLst>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498348" y="2715767"/>
            <a:ext cx="8147304" cy="667512"/>
          </a:xfrm>
        </p:spPr>
        <p:txBody>
          <a:bodyPr vert="horz" lIns="91440" tIns="45720" rIns="91440" bIns="45720" rtlCol="0">
            <a:normAutofit/>
            <a:scene3d>
              <a:camera prst="orthographicFront"/>
              <a:lightRig rig="threePt" dir="t"/>
            </a:scene3d>
            <a:sp3d extrusionH="57150">
              <a:bevelT w="38100" h="38100" prst="relaxedInset"/>
              <a:bevelB w="38100" h="38100" prst="relaxedInset"/>
            </a:sp3d>
          </a:bodyPr>
          <a:lstStyle>
            <a:lvl1pPr marL="0" indent="0" algn="ctr" defTabSz="914400" rtl="0" eaLnBrk="1" latinLnBrk="0" hangingPunct="1">
              <a:spcBef>
                <a:spcPts val="0"/>
              </a:spcBef>
              <a:buClr>
                <a:schemeClr val="tx1">
                  <a:lumMod val="75000"/>
                  <a:lumOff val="25000"/>
                </a:schemeClr>
              </a:buClr>
              <a:buSzPct val="75000"/>
              <a:buFont typeface="Wingdings 2" pitchFamily="18" charset="2"/>
              <a:buNone/>
              <a:defRPr sz="2200" b="0" kern="1200" baseline="0">
                <a:solidFill>
                  <a:schemeClr val="bg1"/>
                </a:solidFill>
                <a:effectLst>
                  <a:outerShdw blurRad="25400" dist="25400" dir="4200000" algn="ctr" rotWithShape="0">
                    <a:schemeClr val="tx1">
                      <a:alpha val="40000"/>
                    </a:schemeClr>
                  </a:outerShd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vert="horz" lIns="91440" tIns="45720" rIns="91440" bIns="45720" rtlCol="0" anchor="ctr"/>
          <a:lstStyle>
            <a:lvl1pPr marL="0" algn="l" defTabSz="914400" rtl="0" eaLnBrk="1" latinLnBrk="0" hangingPunct="1">
              <a:defRPr sz="1100" kern="1200">
                <a:solidFill>
                  <a:schemeClr val="bg1">
                    <a:lumMod val="75000"/>
                    <a:lumOff val="25000"/>
                  </a:schemeClr>
                </a:solidFill>
                <a:effectLst>
                  <a:outerShdw blurRad="25400" dist="12700" dir="4200000" algn="ctr" rotWithShape="0">
                    <a:schemeClr val="tx1">
                      <a:alpha val="40000"/>
                    </a:schemeClr>
                  </a:outerShdw>
                </a:effectLst>
                <a:latin typeface="+mn-lt"/>
                <a:ea typeface="+mn-ea"/>
                <a:cs typeface="+mn-cs"/>
              </a:defRPr>
            </a:lvl1pPr>
          </a:lstStyle>
          <a:p>
            <a:fld id="{B449D725-AF79-4FB6-8D02-83EAC61E3211}" type="datetimeFigureOut">
              <a:rPr lang="en-US" smtClean="0"/>
              <a:t>10/19/20</a:t>
            </a:fld>
            <a:endParaRPr lang="en-US" dirty="0"/>
          </a:p>
        </p:txBody>
      </p:sp>
      <p:sp>
        <p:nvSpPr>
          <p:cNvPr id="5" name="Footer Placeholder 4"/>
          <p:cNvSpPr>
            <a:spLocks noGrp="1"/>
          </p:cNvSpPr>
          <p:nvPr>
            <p:ph type="ftr" sz="quarter" idx="11"/>
          </p:nvPr>
        </p:nvSpPr>
        <p:spPr/>
        <p:txBody>
          <a:bodyPr vert="horz" lIns="91440" tIns="45720" rIns="91440" bIns="45720" rtlCol="0" anchor="ctr"/>
          <a:lstStyle>
            <a:lvl1pPr marL="0" algn="ctr" defTabSz="914400" rtl="0" eaLnBrk="1" latinLnBrk="0" hangingPunct="1">
              <a:defRPr sz="1100" kern="1200">
                <a:solidFill>
                  <a:schemeClr val="bg1">
                    <a:lumMod val="75000"/>
                    <a:lumOff val="25000"/>
                  </a:schemeClr>
                </a:solidFill>
                <a:effectLst>
                  <a:outerShdw blurRad="25400" dist="12700" dir="4200000" algn="ctr" rotWithShape="0">
                    <a:schemeClr val="tx1">
                      <a:alpha val="40000"/>
                    </a:schemeClr>
                  </a:outerShdw>
                </a:effectLst>
                <a:latin typeface="+mn-lt"/>
                <a:ea typeface="+mn-ea"/>
                <a:cs typeface="+mn-cs"/>
              </a:defRPr>
            </a:lvl1pPr>
          </a:lstStyle>
          <a:p>
            <a:endParaRPr lang="en-US" dirty="0"/>
          </a:p>
        </p:txBody>
      </p:sp>
      <p:sp>
        <p:nvSpPr>
          <p:cNvPr id="6" name="Slide Number Placeholder 5"/>
          <p:cNvSpPr>
            <a:spLocks noGrp="1"/>
          </p:cNvSpPr>
          <p:nvPr>
            <p:ph type="sldNum" sz="quarter" idx="12"/>
          </p:nvPr>
        </p:nvSpPr>
        <p:spPr/>
        <p:txBody>
          <a:bodyPr vert="horz" lIns="91440" tIns="45720" rIns="91440" bIns="45720" rtlCol="0" anchor="ctr"/>
          <a:lstStyle>
            <a:lvl1pPr marL="0" algn="r" defTabSz="914400" rtl="0" eaLnBrk="1" latinLnBrk="0" hangingPunct="1">
              <a:defRPr sz="1100" kern="1200">
                <a:solidFill>
                  <a:schemeClr val="bg1">
                    <a:lumMod val="75000"/>
                    <a:lumOff val="25000"/>
                  </a:schemeClr>
                </a:solidFill>
                <a:effectLst>
                  <a:outerShdw blurRad="25400" dist="12700" dir="4200000" algn="ctr" rotWithShape="0">
                    <a:schemeClr val="tx1">
                      <a:alpha val="40000"/>
                    </a:schemeClr>
                  </a:outerShdw>
                </a:effectLst>
                <a:latin typeface="+mn-lt"/>
                <a:ea typeface="+mn-ea"/>
                <a:cs typeface="+mn-cs"/>
              </a:defRPr>
            </a:lvl1pPr>
          </a:lstStyle>
          <a:p>
            <a:fld id="{076629CB-7937-4506-A327-ACF88B95BB03}" type="slidenum">
              <a:rPr lang="en-US" smtClean="0"/>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7540" y="416859"/>
            <a:ext cx="3840480" cy="1994647"/>
          </a:xfrm>
        </p:spPr>
        <p:txBody>
          <a:bodyPr anchor="b"/>
          <a:lstStyle>
            <a:lvl1pPr algn="ctr">
              <a:defRPr sz="4400" b="0"/>
            </a:lvl1pPr>
          </a:lstStyle>
          <a:p>
            <a:r>
              <a:rPr lang="en-US" smtClean="0"/>
              <a:t>Click to edit Master title style</a:t>
            </a:r>
            <a:endParaRPr/>
          </a:p>
        </p:txBody>
      </p:sp>
      <p:sp>
        <p:nvSpPr>
          <p:cNvPr id="4" name="Text Placeholder 3"/>
          <p:cNvSpPr>
            <a:spLocks noGrp="1"/>
          </p:cNvSpPr>
          <p:nvPr>
            <p:ph type="body" sz="half" idx="2"/>
          </p:nvPr>
        </p:nvSpPr>
        <p:spPr>
          <a:xfrm>
            <a:off x="497540" y="2438400"/>
            <a:ext cx="3840480" cy="3316942"/>
          </a:xfrm>
        </p:spPr>
        <p:txBody>
          <a:bodyPr>
            <a:normAutofit/>
          </a:bodyPr>
          <a:lstStyle>
            <a:lvl1pPr marL="0" indent="0" algn="ctr">
              <a:spcBef>
                <a:spcPts val="6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49D725-AF79-4FB6-8D02-83EAC61E3211}" type="datetimeFigureOut">
              <a:rPr lang="en-US" smtClean="0"/>
              <a:t>10/19/20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76629CB-7937-4506-A327-ACF88B95BB03}" type="slidenum">
              <a:rPr lang="en-US" smtClean="0"/>
              <a:t>‹#›</a:t>
            </a:fld>
            <a:endParaRPr lang="en-US" dirty="0"/>
          </a:p>
        </p:txBody>
      </p:sp>
      <p:sp>
        <p:nvSpPr>
          <p:cNvPr id="8" name="Picture Placeholder 2"/>
          <p:cNvSpPr>
            <a:spLocks noGrp="1"/>
          </p:cNvSpPr>
          <p:nvPr>
            <p:ph type="pic" idx="1"/>
          </p:nvPr>
        </p:nvSpPr>
        <p:spPr>
          <a:xfrm>
            <a:off x="4805045" y="430306"/>
            <a:ext cx="3840480" cy="5432612"/>
          </a:xfrm>
          <a:solidFill>
            <a:schemeClr val="bg1">
              <a:lumMod val="85000"/>
            </a:schemeClr>
          </a:solidFill>
          <a:ln w="127000" cap="sq">
            <a:solidFill>
              <a:schemeClr val="bg1"/>
            </a:solidFill>
            <a:miter lim="800000"/>
          </a:ln>
          <a:effectLst>
            <a:outerShdw blurRad="76200" dist="12700" dir="5400000" sx="100500" sy="100500" rotWithShape="0">
              <a:prstClr val="black">
                <a:alpha val="30000"/>
              </a:prstClr>
            </a:outerShdw>
          </a:effectLst>
          <a:scene3d>
            <a:camera prst="orthographicFront"/>
            <a:lightRig rig="threePt" dir="t"/>
          </a:scene3d>
          <a:sp3d extrusionH="50800">
            <a:extrusionClr>
              <a:schemeClr val="tx1"/>
            </a:extrusionClr>
            <a:contourClr>
              <a:schemeClr val="tx1"/>
            </a:contourClr>
          </a:sp3d>
        </p:spPr>
        <p:txBody>
          <a:bodyPr vert="horz" lIns="91440" tIns="45720" rIns="91440" bIns="45720" rtlCol="0">
            <a:normAutofit/>
          </a:bodyPr>
          <a:lstStyle>
            <a:lvl1pPr marL="457200" indent="-457200" algn="l" defTabSz="914400" rtl="0" eaLnBrk="1" latinLnBrk="0" hangingPunct="1">
              <a:spcBef>
                <a:spcPts val="2000"/>
              </a:spcBef>
              <a:buClr>
                <a:schemeClr val="accent2">
                  <a:lumMod val="50000"/>
                  <a:lumOff val="50000"/>
                </a:schemeClr>
              </a:buClr>
              <a:buSzPct val="75000"/>
              <a:buFont typeface="Wingdings 2" pitchFamily="18" charset="2"/>
              <a:buNone/>
              <a:defRPr sz="2200" kern="1200">
                <a:solidFill>
                  <a:schemeClr val="tx1">
                    <a:lumMod val="75000"/>
                    <a:lumOff val="2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vl7pPr marL="2743200" indent="-457200">
              <a:defRPr/>
            </a:lvl7pPr>
            <a:lvl8pPr marL="2743200" indent="-457200">
              <a:defRPr/>
            </a:lvl8pPr>
            <a:lvl9pPr marL="2743200" indent="-457200">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449D725-AF79-4FB6-8D02-83EAC61E3211}" type="datetimeFigureOut">
              <a:rPr lang="en-US" smtClean="0"/>
              <a:t>10/19/20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76629CB-7937-4506-A327-ACF88B95BB03}"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61412" y="417513"/>
            <a:ext cx="1600200" cy="570865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511174" y="417513"/>
            <a:ext cx="6499225" cy="570865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449D725-AF79-4FB6-8D02-83EAC61E3211}" type="datetimeFigureOut">
              <a:rPr lang="en-US" smtClean="0"/>
              <a:t>10/19/20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76629CB-7937-4506-A327-ACF88B95BB03}" type="slidenum">
              <a:rPr lang="en-US" smtClean="0"/>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losing">
    <p:bg>
      <p:bgRef idx="1003">
        <a:schemeClr val="bg2"/>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vert="horz" lIns="91440" tIns="45720" rIns="91440" bIns="45720" rtlCol="0" anchor="ctr"/>
          <a:lstStyle>
            <a:lvl1pPr marL="0" algn="l" defTabSz="914400" rtl="0" eaLnBrk="1" latinLnBrk="0" hangingPunct="1">
              <a:defRPr sz="1100" kern="1200">
                <a:solidFill>
                  <a:schemeClr val="bg1">
                    <a:lumMod val="75000"/>
                    <a:lumOff val="25000"/>
                  </a:schemeClr>
                </a:solidFill>
                <a:effectLst>
                  <a:outerShdw blurRad="25400" dist="12700" dir="4200000" algn="ctr" rotWithShape="0">
                    <a:schemeClr val="tx1">
                      <a:alpha val="40000"/>
                    </a:schemeClr>
                  </a:outerShdw>
                </a:effectLst>
                <a:latin typeface="+mn-lt"/>
                <a:ea typeface="+mn-ea"/>
                <a:cs typeface="+mn-cs"/>
              </a:defRPr>
            </a:lvl1pPr>
          </a:lstStyle>
          <a:p>
            <a:fld id="{B449D725-AF79-4FB6-8D02-83EAC61E3211}" type="datetimeFigureOut">
              <a:rPr lang="en-US" smtClean="0"/>
              <a:t>10/19/20</a:t>
            </a:fld>
            <a:endParaRPr lang="en-US" dirty="0"/>
          </a:p>
        </p:txBody>
      </p:sp>
      <p:sp>
        <p:nvSpPr>
          <p:cNvPr id="4" name="Footer Placeholder 3"/>
          <p:cNvSpPr>
            <a:spLocks noGrp="1"/>
          </p:cNvSpPr>
          <p:nvPr>
            <p:ph type="ftr" sz="quarter" idx="11"/>
          </p:nvPr>
        </p:nvSpPr>
        <p:spPr/>
        <p:txBody>
          <a:bodyPr vert="horz" lIns="91440" tIns="45720" rIns="91440" bIns="45720" rtlCol="0" anchor="ctr"/>
          <a:lstStyle>
            <a:lvl1pPr marL="0" algn="ctr" defTabSz="914400" rtl="0" eaLnBrk="1" latinLnBrk="0" hangingPunct="1">
              <a:defRPr sz="1100" kern="1200">
                <a:solidFill>
                  <a:schemeClr val="bg1">
                    <a:lumMod val="75000"/>
                    <a:lumOff val="25000"/>
                  </a:schemeClr>
                </a:solidFill>
                <a:effectLst>
                  <a:outerShdw blurRad="25400" dist="12700" dir="4200000" algn="ctr" rotWithShape="0">
                    <a:schemeClr val="tx1">
                      <a:alpha val="40000"/>
                    </a:schemeClr>
                  </a:outerShdw>
                </a:effectLst>
                <a:latin typeface="+mn-lt"/>
                <a:ea typeface="+mn-ea"/>
                <a:cs typeface="+mn-cs"/>
              </a:defRPr>
            </a:lvl1pPr>
          </a:lstStyle>
          <a:p>
            <a:endParaRPr lang="en-US" dirty="0"/>
          </a:p>
        </p:txBody>
      </p:sp>
      <p:sp>
        <p:nvSpPr>
          <p:cNvPr id="5" name="Slide Number Placeholder 4"/>
          <p:cNvSpPr>
            <a:spLocks noGrp="1"/>
          </p:cNvSpPr>
          <p:nvPr>
            <p:ph type="sldNum" sz="quarter" idx="12"/>
          </p:nvPr>
        </p:nvSpPr>
        <p:spPr/>
        <p:txBody>
          <a:bodyPr vert="horz" lIns="91440" tIns="45720" rIns="91440" bIns="45720" rtlCol="0" anchor="ctr"/>
          <a:lstStyle>
            <a:lvl1pPr marL="0" algn="r" defTabSz="914400" rtl="0" eaLnBrk="1" latinLnBrk="0" hangingPunct="1">
              <a:defRPr sz="1100" kern="1200">
                <a:solidFill>
                  <a:schemeClr val="bg1">
                    <a:lumMod val="75000"/>
                    <a:lumOff val="25000"/>
                  </a:schemeClr>
                </a:solidFill>
                <a:effectLst>
                  <a:outerShdw blurRad="25400" dist="12700" dir="4200000" algn="ctr" rotWithShape="0">
                    <a:schemeClr val="tx1">
                      <a:alpha val="40000"/>
                    </a:schemeClr>
                  </a:outerShdw>
                </a:effectLst>
                <a:latin typeface="+mn-lt"/>
                <a:ea typeface="+mn-ea"/>
                <a:cs typeface="+mn-cs"/>
              </a:defRPr>
            </a:lvl1pPr>
          </a:lstStyle>
          <a:p>
            <a:fld id="{076629CB-7937-4506-A327-ACF88B95BB03}" type="slidenum">
              <a:rPr lang="en-US" smtClean="0"/>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449D725-AF79-4FB6-8D02-83EAC61E3211}" type="datetimeFigureOut">
              <a:rPr lang="en-US" smtClean="0"/>
              <a:t>10/19/20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76629CB-7937-4506-A327-ACF88B95BB03}"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98475" y="4343398"/>
            <a:ext cx="8147049" cy="1346013"/>
          </a:xfrm>
        </p:spPr>
        <p:txBody>
          <a:bodyPr>
            <a:normAutofit/>
            <a:scene3d>
              <a:camera prst="orthographicFront"/>
              <a:lightRig rig="threePt" dir="t">
                <a:rot lat="0" lon="0" rev="10800000"/>
              </a:lightRig>
            </a:scene3d>
            <a:sp3d extrusionH="57150">
              <a:bevelT w="38100" h="38100" prst="relaxedInset"/>
              <a:bevelB w="38100" h="38100" prst="relaxedInset"/>
            </a:sp3d>
          </a:bodyPr>
          <a:lstStyle>
            <a:lvl1pPr>
              <a:lnSpc>
                <a:spcPts val="6400"/>
              </a:lnSpc>
              <a:defRPr sz="6000">
                <a:solidFill>
                  <a:schemeClr val="bg1"/>
                </a:solidFill>
                <a:effectLst>
                  <a:outerShdw blurRad="25400" dist="19050" dir="4200000" algn="ctr" rotWithShape="0">
                    <a:schemeClr val="tx1">
                      <a:alpha val="40000"/>
                    </a:schemeClr>
                  </a:outerShdw>
                </a:effectLst>
              </a:defRPr>
            </a:lvl1pPr>
          </a:lstStyle>
          <a:p>
            <a:r>
              <a:rPr lang="en-US" smtClean="0"/>
              <a:t>Click to edit Master title style</a:t>
            </a:r>
            <a:endParaRPr/>
          </a:p>
        </p:txBody>
      </p:sp>
      <p:sp>
        <p:nvSpPr>
          <p:cNvPr id="3" name="Subtitle 2"/>
          <p:cNvSpPr>
            <a:spLocks noGrp="1"/>
          </p:cNvSpPr>
          <p:nvPr>
            <p:ph type="subTitle" idx="1"/>
          </p:nvPr>
        </p:nvSpPr>
        <p:spPr>
          <a:xfrm>
            <a:off x="498475" y="5688105"/>
            <a:ext cx="8147050" cy="663387"/>
          </a:xfrm>
        </p:spPr>
        <p:txBody>
          <a:bodyPr>
            <a:scene3d>
              <a:camera prst="orthographicFront"/>
              <a:lightRig rig="threePt" dir="t"/>
            </a:scene3d>
            <a:sp3d extrusionH="57150">
              <a:bevelT w="38100" h="38100" prst="relaxedInset"/>
              <a:bevelB w="38100" h="38100" prst="relaxedInset"/>
            </a:sp3d>
          </a:bodyPr>
          <a:lstStyle>
            <a:lvl1pPr marL="0" indent="0" algn="ctr">
              <a:spcBef>
                <a:spcPts val="0"/>
              </a:spcBef>
              <a:buNone/>
              <a:defRPr b="0" baseline="0">
                <a:solidFill>
                  <a:schemeClr val="bg1"/>
                </a:solidFill>
                <a:effectLst>
                  <a:outerShdw blurRad="25400" dist="25400" dir="4200000" algn="ctr" rotWithShape="0">
                    <a:schemeClr val="tx1">
                      <a:alpha val="40000"/>
                    </a:scheme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lvl1pPr>
              <a:defRPr>
                <a:solidFill>
                  <a:schemeClr val="bg1">
                    <a:lumMod val="75000"/>
                    <a:lumOff val="25000"/>
                  </a:schemeClr>
                </a:solidFill>
                <a:effectLst>
                  <a:outerShdw blurRad="25400" dist="12700" dir="4200000" algn="ctr" rotWithShape="0">
                    <a:schemeClr val="tx1">
                      <a:alpha val="40000"/>
                    </a:schemeClr>
                  </a:outerShdw>
                </a:effectLst>
              </a:defRPr>
            </a:lvl1pPr>
          </a:lstStyle>
          <a:p>
            <a:fld id="{B449D725-AF79-4FB6-8D02-83EAC61E3211}" type="datetimeFigureOut">
              <a:rPr lang="en-US" smtClean="0"/>
              <a:t>10/19/20</a:t>
            </a:fld>
            <a:endParaRPr lang="en-US" dirty="0"/>
          </a:p>
        </p:txBody>
      </p:sp>
      <p:sp>
        <p:nvSpPr>
          <p:cNvPr id="5" name="Footer Placeholder 4"/>
          <p:cNvSpPr>
            <a:spLocks noGrp="1"/>
          </p:cNvSpPr>
          <p:nvPr>
            <p:ph type="ftr" sz="quarter" idx="11"/>
          </p:nvPr>
        </p:nvSpPr>
        <p:spPr/>
        <p:txBody>
          <a:bodyPr/>
          <a:lstStyle>
            <a:lvl1pPr>
              <a:defRPr>
                <a:solidFill>
                  <a:schemeClr val="bg1">
                    <a:lumMod val="75000"/>
                    <a:lumOff val="25000"/>
                  </a:schemeClr>
                </a:solidFill>
                <a:effectLst>
                  <a:outerShdw blurRad="25400" dist="12700" dir="4200000" algn="ctr" rotWithShape="0">
                    <a:schemeClr val="tx1">
                      <a:alpha val="40000"/>
                    </a:schemeClr>
                  </a:outerShdw>
                </a:effectLst>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lumMod val="75000"/>
                    <a:lumOff val="25000"/>
                  </a:schemeClr>
                </a:solidFill>
                <a:effectLst>
                  <a:outerShdw blurRad="25400" dist="12700" dir="4200000" algn="ctr" rotWithShape="0">
                    <a:schemeClr val="tx1">
                      <a:alpha val="40000"/>
                    </a:schemeClr>
                  </a:outerShdw>
                </a:effectLst>
              </a:defRPr>
            </a:lvl1pPr>
          </a:lstStyle>
          <a:p>
            <a:fld id="{076629CB-7937-4506-A327-ACF88B95BB03}" type="slidenum">
              <a:rPr lang="en-US" smtClean="0"/>
              <a:t>‹#›</a:t>
            </a:fld>
            <a:endParaRPr lang="en-US" dirty="0"/>
          </a:p>
        </p:txBody>
      </p:sp>
      <p:sp>
        <p:nvSpPr>
          <p:cNvPr id="8" name="Picture Placeholder 7"/>
          <p:cNvSpPr>
            <a:spLocks noGrp="1"/>
          </p:cNvSpPr>
          <p:nvPr>
            <p:ph type="pic" sz="quarter" idx="13"/>
          </p:nvPr>
        </p:nvSpPr>
        <p:spPr>
          <a:xfrm>
            <a:off x="1981200" y="685800"/>
            <a:ext cx="5181600" cy="3352800"/>
          </a:xfrm>
          <a:solidFill>
            <a:schemeClr val="tx1">
              <a:lumMod val="75000"/>
            </a:schemeClr>
          </a:solidFill>
          <a:ln w="127000" cap="sq">
            <a:solidFill>
              <a:schemeClr val="tx1"/>
            </a:solidFill>
            <a:miter lim="800000"/>
          </a:ln>
          <a:effectLst>
            <a:outerShdw blurRad="63500" sx="101000" sy="101000" algn="ctr" rotWithShape="0">
              <a:schemeClr val="bg2">
                <a:lumMod val="20000"/>
                <a:lumOff val="80000"/>
                <a:alpha val="40000"/>
              </a:schemeClr>
            </a:outerShdw>
          </a:effectLst>
          <a:scene3d>
            <a:camera prst="orthographicFront"/>
            <a:lightRig rig="twoPt" dir="t">
              <a:rot lat="0" lon="0" rev="9000000"/>
            </a:lightRig>
          </a:scene3d>
          <a:sp3d prstMaterial="matte">
            <a:bevelT w="12700" prst="relaxedInset"/>
            <a:bevelB w="38100" h="127000" prst="relaxedInset"/>
            <a:extrusionClr>
              <a:schemeClr val="tx1"/>
            </a:extrusionClr>
            <a:contourClr>
              <a:schemeClr val="tx1"/>
            </a:contourClr>
          </a:sp3d>
        </p:spPr>
        <p:txBody>
          <a:bodyPr/>
          <a:lstStyle>
            <a:lvl1pPr>
              <a:buNone/>
              <a:defRPr/>
            </a:lvl1pPr>
          </a:lstStyle>
          <a:p>
            <a:r>
              <a:rPr lang="en-US" dirty="0" smtClean="0"/>
              <a:t>Drag picture to placeholder or click icon to add</a:t>
            </a:r>
            <a:endParaRPr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98475" y="1774826"/>
            <a:ext cx="8147050" cy="1873250"/>
          </a:xfrm>
        </p:spPr>
        <p:txBody>
          <a:bodyPr anchor="b" anchorCtr="0"/>
          <a:lstStyle>
            <a:lvl1pPr algn="ctr">
              <a:defRPr sz="6000" b="0" cap="none" baseline="0"/>
            </a:lvl1pPr>
          </a:lstStyle>
          <a:p>
            <a:r>
              <a:rPr lang="en-US" smtClean="0"/>
              <a:t>Click to edit Master title style</a:t>
            </a:r>
            <a:endParaRPr/>
          </a:p>
        </p:txBody>
      </p:sp>
      <p:sp>
        <p:nvSpPr>
          <p:cNvPr id="3" name="Text Placeholder 2"/>
          <p:cNvSpPr>
            <a:spLocks noGrp="1"/>
          </p:cNvSpPr>
          <p:nvPr>
            <p:ph type="body" idx="1"/>
          </p:nvPr>
        </p:nvSpPr>
        <p:spPr>
          <a:xfrm>
            <a:off x="498475" y="3654519"/>
            <a:ext cx="8147050" cy="1500187"/>
          </a:xfrm>
        </p:spPr>
        <p:txBody>
          <a:bodyPr anchor="t" anchorCtr="0">
            <a:normAutofit/>
          </a:bodyPr>
          <a:lstStyle>
            <a:lvl1pPr marL="0" indent="0" algn="ctr">
              <a:spcBef>
                <a:spcPts val="0"/>
              </a:spcBef>
              <a:buNone/>
              <a:defRPr sz="22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449D725-AF79-4FB6-8D02-83EAC61E3211}" type="datetimeFigureOut">
              <a:rPr lang="en-US" smtClean="0"/>
              <a:t>10/19/20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76629CB-7937-4506-A327-ACF88B95BB03}"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98475" y="94129"/>
            <a:ext cx="8147051" cy="1452283"/>
          </a:xfrm>
        </p:spPr>
        <p:txBody>
          <a:bodyPr/>
          <a:lstStyle/>
          <a:p>
            <a:r>
              <a:rPr lang="en-US" smtClean="0"/>
              <a:t>Click to edit Master title style</a:t>
            </a:r>
            <a:endParaRPr/>
          </a:p>
        </p:txBody>
      </p:sp>
      <p:sp>
        <p:nvSpPr>
          <p:cNvPr id="3" name="Content Placeholder 2"/>
          <p:cNvSpPr>
            <a:spLocks noGrp="1"/>
          </p:cNvSpPr>
          <p:nvPr>
            <p:ph sz="half" idx="1"/>
          </p:nvPr>
        </p:nvSpPr>
        <p:spPr>
          <a:xfrm>
            <a:off x="498475" y="1762125"/>
            <a:ext cx="3840480" cy="4364038"/>
          </a:xfrm>
        </p:spPr>
        <p:txBody>
          <a:bodyPr>
            <a:normAutofit/>
          </a:bodyPr>
          <a:lstStyle>
            <a:lvl1pPr>
              <a:defRPr sz="2000"/>
            </a:lvl1pPr>
            <a:lvl2pPr>
              <a:defRPr sz="1800"/>
            </a:lvl2pPr>
            <a:lvl3pPr>
              <a:defRPr sz="1800"/>
            </a:lvl3pPr>
            <a:lvl4pPr>
              <a:defRPr sz="1800"/>
            </a:lvl4pPr>
            <a:lvl5pPr>
              <a:defRPr sz="1800"/>
            </a:lvl5pPr>
            <a:lvl6pPr marL="2290763" indent="-461963">
              <a:defRPr sz="1800"/>
            </a:lvl6pPr>
            <a:lvl7pPr marL="2290763" indent="-461963">
              <a:defRPr sz="1800"/>
            </a:lvl7pPr>
            <a:lvl8pPr marL="2290763" indent="-461963">
              <a:defRPr sz="1800"/>
            </a:lvl8pPr>
            <a:lvl9pPr marL="2290763" indent="-461963">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805046" y="1762125"/>
            <a:ext cx="3840480" cy="4364038"/>
          </a:xfrm>
        </p:spPr>
        <p:txBody>
          <a:bodyPr>
            <a:normAutofit/>
          </a:bodyPr>
          <a:lstStyle>
            <a:lvl1pPr>
              <a:defRPr sz="2000"/>
            </a:lvl1pPr>
            <a:lvl2pPr>
              <a:defRPr sz="1800"/>
            </a:lvl2pPr>
            <a:lvl3pPr>
              <a:defRPr sz="1800"/>
            </a:lvl3pPr>
            <a:lvl4pPr>
              <a:defRPr sz="1800"/>
            </a:lvl4pPr>
            <a:lvl5pPr marL="2290763" indent="-461963">
              <a:defRPr sz="1800"/>
            </a:lvl5pPr>
            <a:lvl6pPr marL="2290763" indent="-461963">
              <a:defRPr sz="1800"/>
            </a:lvl6pPr>
            <a:lvl7pPr marL="2290763" indent="-461963">
              <a:defRPr sz="1800"/>
            </a:lvl7pPr>
            <a:lvl8pPr marL="2290763" indent="-461963">
              <a:defRPr sz="1800"/>
            </a:lvl8pPr>
            <a:lvl9pPr marL="2290763" indent="-461963">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B449D725-AF79-4FB6-8D02-83EAC61E3211}" type="datetimeFigureOut">
              <a:rPr lang="en-US" smtClean="0"/>
              <a:t>10/19/20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76629CB-7937-4506-A327-ACF88B95BB03}"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8475" y="94129"/>
            <a:ext cx="8147051" cy="1452283"/>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498475" y="1550894"/>
            <a:ext cx="3840480" cy="715962"/>
          </a:xfrm>
        </p:spPr>
        <p:txBody>
          <a:bodyPr anchor="b"/>
          <a:lstStyle>
            <a:lvl1pPr marL="0" indent="0" algn="ctr">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8475" y="2541494"/>
            <a:ext cx="3840480" cy="3584668"/>
          </a:xfrm>
        </p:spPr>
        <p:txBody>
          <a:bodyPr>
            <a:normAutofit/>
          </a:bodyPr>
          <a:lstStyle>
            <a:lvl1pPr>
              <a:defRPr sz="2000"/>
            </a:lvl1pPr>
            <a:lvl2pPr>
              <a:defRPr sz="1800"/>
            </a:lvl2pPr>
            <a:lvl3pPr>
              <a:defRPr sz="1800"/>
            </a:lvl3pPr>
            <a:lvl4pPr>
              <a:defRPr sz="1800"/>
            </a:lvl4pPr>
            <a:lvl5pPr>
              <a:defRPr sz="1800"/>
            </a:lvl5pPr>
            <a:lvl6pPr marL="2290763" indent="-461963">
              <a:defRPr sz="1600"/>
            </a:lvl6pPr>
            <a:lvl7pPr marL="2290763" indent="-461963">
              <a:defRPr sz="1600"/>
            </a:lvl7pPr>
            <a:lvl8pPr marL="2290763" indent="-461963">
              <a:defRPr sz="1600"/>
            </a:lvl8pPr>
            <a:lvl9pPr marL="2290763" indent="-46196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805046" y="1550894"/>
            <a:ext cx="3840480" cy="715962"/>
          </a:xfrm>
        </p:spPr>
        <p:txBody>
          <a:bodyPr anchor="b"/>
          <a:lstStyle>
            <a:lvl1pPr marL="0" indent="0" algn="ctr">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05046" y="2541494"/>
            <a:ext cx="3840480" cy="3584668"/>
          </a:xfrm>
        </p:spPr>
        <p:txBody>
          <a:bodyPr>
            <a:normAutofit/>
          </a:bodyPr>
          <a:lstStyle>
            <a:lvl1pPr>
              <a:defRPr sz="2000"/>
            </a:lvl1pPr>
            <a:lvl2pPr>
              <a:defRPr sz="1800"/>
            </a:lvl2pPr>
            <a:lvl3pPr>
              <a:defRPr sz="1800"/>
            </a:lvl3pPr>
            <a:lvl4pPr>
              <a:defRPr sz="1800"/>
            </a:lvl4pPr>
            <a:lvl5pPr>
              <a:defRPr sz="1800"/>
            </a:lvl5pPr>
            <a:lvl6pPr marL="2290763" indent="-461963">
              <a:defRPr sz="1600"/>
            </a:lvl6pPr>
            <a:lvl7pPr marL="2290763" indent="-461963">
              <a:defRPr sz="1600"/>
            </a:lvl7pPr>
            <a:lvl8pPr marL="2290763" indent="-461963">
              <a:defRPr sz="1600"/>
            </a:lvl8pPr>
            <a:lvl9pPr marL="2290763" indent="-46196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B449D725-AF79-4FB6-8D02-83EAC61E3211}" type="datetimeFigureOut">
              <a:rPr lang="en-US" smtClean="0"/>
              <a:t>10/19/20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76629CB-7937-4506-A327-ACF88B95BB03}" type="slidenum">
              <a:rPr lang="en-US" smtClean="0"/>
              <a:t>‹#›</a:t>
            </a:fld>
            <a:endParaRPr lang="en-US" dirty="0"/>
          </a:p>
        </p:txBody>
      </p:sp>
      <p:cxnSp>
        <p:nvCxnSpPr>
          <p:cNvPr id="11" name="Straight Connector 10"/>
          <p:cNvCxnSpPr/>
          <p:nvPr/>
        </p:nvCxnSpPr>
        <p:spPr>
          <a:xfrm>
            <a:off x="502920" y="2353235"/>
            <a:ext cx="3840480" cy="1588"/>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805045" y="2353235"/>
            <a:ext cx="3840480" cy="1588"/>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B449D725-AF79-4FB6-8D02-83EAC61E3211}" type="datetimeFigureOut">
              <a:rPr lang="en-US" smtClean="0"/>
              <a:t>10/19/20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76629CB-7937-4506-A327-ACF88B95BB03}"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49D725-AF79-4FB6-8D02-83EAC61E3211}" type="datetimeFigureOut">
              <a:rPr lang="en-US" smtClean="0"/>
              <a:t>10/19/20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76629CB-7937-4506-A327-ACF88B95BB03}"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7540" y="416859"/>
            <a:ext cx="3840480" cy="1994647"/>
          </a:xfrm>
        </p:spPr>
        <p:txBody>
          <a:bodyPr anchor="b"/>
          <a:lstStyle>
            <a:lvl1pPr algn="ctr">
              <a:defRPr sz="4400" b="0"/>
            </a:lvl1pPr>
          </a:lstStyle>
          <a:p>
            <a:r>
              <a:rPr lang="en-US" smtClean="0"/>
              <a:t>Click to edit Master title style</a:t>
            </a:r>
            <a:endParaRPr/>
          </a:p>
        </p:txBody>
      </p:sp>
      <p:sp>
        <p:nvSpPr>
          <p:cNvPr id="3" name="Content Placeholder 2"/>
          <p:cNvSpPr>
            <a:spLocks noGrp="1"/>
          </p:cNvSpPr>
          <p:nvPr>
            <p:ph idx="1"/>
          </p:nvPr>
        </p:nvSpPr>
        <p:spPr>
          <a:xfrm>
            <a:off x="4792532" y="403412"/>
            <a:ext cx="3840480" cy="5722751"/>
          </a:xfrm>
        </p:spPr>
        <p:txBody>
          <a:bodyPr>
            <a:normAutofit/>
          </a:bodyPr>
          <a:lstStyle>
            <a:lvl1pPr>
              <a:defRPr sz="2000"/>
            </a:lvl1pPr>
            <a:lvl2pPr>
              <a:defRPr sz="2000"/>
            </a:lvl2pPr>
            <a:lvl3pPr>
              <a:defRPr sz="1800"/>
            </a:lvl3pPr>
            <a:lvl4pPr>
              <a:defRPr sz="1800"/>
            </a:lvl4pPr>
            <a:lvl5pPr>
              <a:defRPr sz="1800"/>
            </a:lvl5pPr>
            <a:lvl6pPr marL="2290763" indent="-461963">
              <a:defRPr sz="1800"/>
            </a:lvl6pPr>
            <a:lvl7pPr marL="2290763" indent="-461963">
              <a:defRPr sz="1800"/>
            </a:lvl7pPr>
            <a:lvl8pPr marL="2290763" indent="-461963">
              <a:defRPr sz="1800"/>
            </a:lvl8pPr>
            <a:lvl9pPr marL="2290763" indent="-461963">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497540" y="2438400"/>
            <a:ext cx="3840480" cy="3316942"/>
          </a:xfrm>
        </p:spPr>
        <p:txBody>
          <a:bodyPr>
            <a:normAutofit/>
          </a:bodyPr>
          <a:lstStyle>
            <a:lvl1pPr marL="0" indent="0" algn="ctr">
              <a:spcBef>
                <a:spcPts val="6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49D725-AF79-4FB6-8D02-83EAC61E3211}" type="datetimeFigureOut">
              <a:rPr lang="en-US" smtClean="0"/>
              <a:t>10/19/20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76629CB-7937-4506-A327-ACF88B95BB03}"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8475" y="94129"/>
            <a:ext cx="8147051" cy="1452283"/>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498475" y="1761565"/>
            <a:ext cx="8147051" cy="436459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188259" y="6356350"/>
            <a:ext cx="2133600" cy="365125"/>
          </a:xfrm>
          <a:prstGeom prst="rect">
            <a:avLst/>
          </a:prstGeom>
        </p:spPr>
        <p:txBody>
          <a:bodyPr vert="horz" lIns="91440" tIns="45720" rIns="91440" bIns="45720" rtlCol="0" anchor="ctr"/>
          <a:lstStyle>
            <a:lvl1pPr algn="l">
              <a:defRPr sz="1100">
                <a:solidFill>
                  <a:schemeClr val="tx1">
                    <a:lumMod val="75000"/>
                    <a:lumOff val="25000"/>
                  </a:schemeClr>
                </a:solidFill>
              </a:defRPr>
            </a:lvl1pPr>
          </a:lstStyle>
          <a:p>
            <a:fld id="{B449D725-AF79-4FB6-8D02-83EAC61E3211}" type="datetimeFigureOut">
              <a:rPr lang="en-US" smtClean="0"/>
              <a:t>10/19/20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1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6817659" y="6356350"/>
            <a:ext cx="2133600" cy="365125"/>
          </a:xfrm>
          <a:prstGeom prst="rect">
            <a:avLst/>
          </a:prstGeom>
        </p:spPr>
        <p:txBody>
          <a:bodyPr vert="horz" lIns="91440" tIns="45720" rIns="91440" bIns="45720" rtlCol="0" anchor="ctr"/>
          <a:lstStyle>
            <a:lvl1pPr algn="r">
              <a:defRPr sz="1100">
                <a:solidFill>
                  <a:schemeClr val="tx1">
                    <a:lumMod val="75000"/>
                    <a:lumOff val="25000"/>
                  </a:schemeClr>
                </a:solidFill>
              </a:defRPr>
            </a:lvl1pPr>
          </a:lstStyle>
          <a:p>
            <a:fld id="{076629CB-7937-4506-A327-ACF88B95BB03}"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defTabSz="914400" rtl="0" eaLnBrk="1" latinLnBrk="0" hangingPunct="1">
        <a:spcBef>
          <a:spcPct val="0"/>
        </a:spcBef>
        <a:buNone/>
        <a:defRPr sz="5000" kern="1200">
          <a:solidFill>
            <a:schemeClr val="tx1"/>
          </a:solidFill>
          <a:latin typeface="+mj-lt"/>
          <a:ea typeface="+mj-ea"/>
          <a:cs typeface="+mj-cs"/>
        </a:defRPr>
      </a:lvl1pPr>
    </p:titleStyle>
    <p:bodyStyle>
      <a:lvl1pPr marL="457200" indent="-457200" algn="l" defTabSz="914400" rtl="0" eaLnBrk="1" latinLnBrk="0" hangingPunct="1">
        <a:spcBef>
          <a:spcPts val="2000"/>
        </a:spcBef>
        <a:buClr>
          <a:schemeClr val="tx1">
            <a:lumMod val="75000"/>
            <a:lumOff val="25000"/>
          </a:schemeClr>
        </a:buClr>
        <a:buSzPct val="75000"/>
        <a:buFont typeface="Wingdings 2" pitchFamily="18" charset="2"/>
        <a:buChar char=""/>
        <a:defRPr sz="2200" kern="1200">
          <a:solidFill>
            <a:schemeClr val="tx1">
              <a:lumMod val="75000"/>
              <a:lumOff val="25000"/>
            </a:schemeClr>
          </a:solidFill>
          <a:latin typeface="+mn-lt"/>
          <a:ea typeface="+mn-ea"/>
          <a:cs typeface="+mn-cs"/>
        </a:defRPr>
      </a:lvl1pPr>
      <a:lvl2pPr marL="914400" indent="-457200" algn="l" defTabSz="914400" rtl="0" eaLnBrk="1" latinLnBrk="0" hangingPunct="1">
        <a:spcBef>
          <a:spcPts val="600"/>
        </a:spcBef>
        <a:buClr>
          <a:schemeClr val="tx1">
            <a:lumMod val="50000"/>
            <a:lumOff val="50000"/>
          </a:schemeClr>
        </a:buClr>
        <a:buSzPct val="75000"/>
        <a:buFont typeface="Wingdings 2" pitchFamily="18" charset="2"/>
        <a:buChar char=""/>
        <a:defRPr sz="2000" kern="1200">
          <a:solidFill>
            <a:schemeClr val="tx1">
              <a:lumMod val="75000"/>
              <a:lumOff val="25000"/>
            </a:schemeClr>
          </a:solidFill>
          <a:latin typeface="+mn-lt"/>
          <a:ea typeface="+mn-ea"/>
          <a:cs typeface="+mn-cs"/>
        </a:defRPr>
      </a:lvl2pPr>
      <a:lvl3pPr marL="1371600" indent="-457200" algn="l" defTabSz="914400" rtl="0" eaLnBrk="1" latinLnBrk="0" hangingPunct="1">
        <a:spcBef>
          <a:spcPts val="600"/>
        </a:spcBef>
        <a:buClr>
          <a:schemeClr val="tx1">
            <a:lumMod val="75000"/>
            <a:lumOff val="25000"/>
          </a:schemeClr>
        </a:buClr>
        <a:buSzPct val="75000"/>
        <a:buFont typeface="Wingdings 2" pitchFamily="18" charset="2"/>
        <a:buChar char=""/>
        <a:defRPr sz="1800" kern="1200">
          <a:solidFill>
            <a:schemeClr val="tx1">
              <a:lumMod val="75000"/>
              <a:lumOff val="25000"/>
            </a:schemeClr>
          </a:solidFill>
          <a:latin typeface="+mn-lt"/>
          <a:ea typeface="+mn-ea"/>
          <a:cs typeface="+mn-cs"/>
        </a:defRPr>
      </a:lvl3pPr>
      <a:lvl4pPr marL="1828800" indent="-457200" algn="l" defTabSz="914400" rtl="0" eaLnBrk="1" latinLnBrk="0" hangingPunct="1">
        <a:spcBef>
          <a:spcPts val="600"/>
        </a:spcBef>
        <a:buClr>
          <a:schemeClr val="tx1">
            <a:lumMod val="50000"/>
            <a:lumOff val="50000"/>
          </a:schemeClr>
        </a:buClr>
        <a:buSzPct val="75000"/>
        <a:buFont typeface="Wingdings 2" pitchFamily="18" charset="2"/>
        <a:buChar char=""/>
        <a:defRPr sz="1800" kern="1200">
          <a:solidFill>
            <a:schemeClr val="tx1">
              <a:lumMod val="75000"/>
              <a:lumOff val="25000"/>
            </a:schemeClr>
          </a:solidFill>
          <a:latin typeface="+mn-lt"/>
          <a:ea typeface="+mn-ea"/>
          <a:cs typeface="+mn-cs"/>
        </a:defRPr>
      </a:lvl4pPr>
      <a:lvl5pPr marL="2286000" indent="-457200" algn="l" defTabSz="914400" rtl="0" eaLnBrk="1" latinLnBrk="0" hangingPunct="1">
        <a:spcBef>
          <a:spcPts val="600"/>
        </a:spcBef>
        <a:buClr>
          <a:schemeClr val="tx1">
            <a:lumMod val="75000"/>
            <a:lumOff val="25000"/>
          </a:schemeClr>
        </a:buClr>
        <a:buSzPct val="75000"/>
        <a:buFont typeface="Wingdings 2" pitchFamily="18" charset="2"/>
        <a:buChar char=""/>
        <a:defRPr sz="1800" kern="1200">
          <a:solidFill>
            <a:schemeClr val="tx1">
              <a:lumMod val="75000"/>
              <a:lumOff val="25000"/>
            </a:schemeClr>
          </a:solidFill>
          <a:latin typeface="+mn-lt"/>
          <a:ea typeface="+mn-ea"/>
          <a:cs typeface="+mn-cs"/>
        </a:defRPr>
      </a:lvl5pPr>
      <a:lvl6pPr marL="2743200" indent="-461963" algn="l" defTabSz="914400" rtl="0" eaLnBrk="1" latinLnBrk="0" hangingPunct="1">
        <a:spcBef>
          <a:spcPct val="20000"/>
        </a:spcBef>
        <a:buClr>
          <a:schemeClr val="tx1">
            <a:lumMod val="50000"/>
            <a:lumOff val="50000"/>
          </a:schemeClr>
        </a:buClr>
        <a:buSzPct val="75000"/>
        <a:buFont typeface="Wingdings 2" pitchFamily="18" charset="2"/>
        <a:buChar char=""/>
        <a:defRPr lang="en-US" sz="1800" kern="1200" dirty="0" smtClean="0">
          <a:solidFill>
            <a:schemeClr val="tx1">
              <a:lumMod val="75000"/>
              <a:lumOff val="25000"/>
            </a:schemeClr>
          </a:solidFill>
          <a:latin typeface="+mn-lt"/>
          <a:ea typeface="+mn-ea"/>
          <a:cs typeface="+mn-cs"/>
        </a:defRPr>
      </a:lvl6pPr>
      <a:lvl7pPr marL="3205163" indent="-461963" algn="l" defTabSz="914400" rtl="0" eaLnBrk="1" latinLnBrk="0" hangingPunct="1">
        <a:spcBef>
          <a:spcPct val="20000"/>
        </a:spcBef>
        <a:buClr>
          <a:schemeClr val="tx1">
            <a:lumMod val="75000"/>
            <a:lumOff val="25000"/>
          </a:schemeClr>
        </a:buClr>
        <a:buSzPct val="75000"/>
        <a:buFont typeface="Wingdings 2" pitchFamily="18" charset="2"/>
        <a:buChar char=""/>
        <a:defRPr lang="en-US" sz="1800" kern="1200" dirty="0" smtClean="0">
          <a:solidFill>
            <a:schemeClr val="tx1">
              <a:lumMod val="75000"/>
              <a:lumOff val="25000"/>
            </a:schemeClr>
          </a:solidFill>
          <a:latin typeface="+mn-lt"/>
          <a:ea typeface="+mn-ea"/>
          <a:cs typeface="+mn-cs"/>
        </a:defRPr>
      </a:lvl7pPr>
      <a:lvl8pPr marL="3657600" indent="-461963" algn="l" defTabSz="914400" rtl="0" eaLnBrk="1" latinLnBrk="0" hangingPunct="1">
        <a:spcBef>
          <a:spcPct val="20000"/>
        </a:spcBef>
        <a:buClr>
          <a:schemeClr val="tx1">
            <a:lumMod val="50000"/>
            <a:lumOff val="50000"/>
          </a:schemeClr>
        </a:buClr>
        <a:buSzPct val="75000"/>
        <a:buFont typeface="Wingdings 2" pitchFamily="18" charset="2"/>
        <a:buChar char=""/>
        <a:defRPr lang="en-US" sz="1800" kern="1200" dirty="0" smtClean="0">
          <a:solidFill>
            <a:schemeClr val="tx1">
              <a:lumMod val="75000"/>
              <a:lumOff val="25000"/>
            </a:schemeClr>
          </a:solidFill>
          <a:latin typeface="+mn-lt"/>
          <a:ea typeface="+mn-ea"/>
          <a:cs typeface="+mn-cs"/>
        </a:defRPr>
      </a:lvl8pPr>
      <a:lvl9pPr marL="4119563" indent="-461963" algn="l" defTabSz="914400" rtl="0" eaLnBrk="1" latinLnBrk="0" hangingPunct="1">
        <a:spcBef>
          <a:spcPct val="20000"/>
        </a:spcBef>
        <a:buClr>
          <a:schemeClr val="tx1">
            <a:lumMod val="75000"/>
            <a:lumOff val="25000"/>
          </a:schemeClr>
        </a:buClr>
        <a:buSzPct val="75000"/>
        <a:buFont typeface="Wingdings 2" pitchFamily="18" charset="2"/>
        <a:buChar char=""/>
        <a:defRPr lang="en-US" sz="1800" kern="1200" dirty="0">
          <a:solidFill>
            <a:schemeClr val="tx1">
              <a:lumMod val="75000"/>
              <a:lumOff val="2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4" Type="http://schemas.openxmlformats.org/officeDocument/2006/relationships/image" Target="../media/image25.jpg"/><Relationship Id="rId1" Type="http://schemas.openxmlformats.org/officeDocument/2006/relationships/slideLayout" Target="../slideLayouts/slideLayout13.xml"/><Relationship Id="rId2"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4" Type="http://schemas.openxmlformats.org/officeDocument/2006/relationships/image" Target="../media/image28.jpeg"/><Relationship Id="rId1" Type="http://schemas.openxmlformats.org/officeDocument/2006/relationships/slideLayout" Target="../slideLayouts/slideLayout13.xml"/><Relationship Id="rId2" Type="http://schemas.openxmlformats.org/officeDocument/2006/relationships/image" Target="../media/image2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g"/><Relationship Id="rId4" Type="http://schemas.openxmlformats.org/officeDocument/2006/relationships/image" Target="../media/image31.jpg"/><Relationship Id="rId1" Type="http://schemas.openxmlformats.org/officeDocument/2006/relationships/slideLayout" Target="../slideLayouts/slideLayout13.xml"/><Relationship Id="rId2" Type="http://schemas.openxmlformats.org/officeDocument/2006/relationships/image" Target="../media/image2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2.jpg"/></Relationships>
</file>

<file path=ppt/slides/_rels/slide16.xml.rels><?xml version="1.0" encoding="UTF-8" standalone="yes"?>
<Relationships xmlns="http://schemas.openxmlformats.org/package/2006/relationships"><Relationship Id="rId11" Type="http://schemas.openxmlformats.org/officeDocument/2006/relationships/image" Target="../media/image42.jpg"/><Relationship Id="rId12" Type="http://schemas.openxmlformats.org/officeDocument/2006/relationships/hyperlink" Target="https://www.jstor.org/stable/25069915?seq=1" TargetMode="External"/><Relationship Id="rId1" Type="http://schemas.openxmlformats.org/officeDocument/2006/relationships/slideLayout" Target="../slideLayouts/slideLayout13.xml"/><Relationship Id="rId2" Type="http://schemas.openxmlformats.org/officeDocument/2006/relationships/image" Target="../media/image33.jpg"/><Relationship Id="rId3" Type="http://schemas.openxmlformats.org/officeDocument/2006/relationships/image" Target="../media/image34.jpg"/><Relationship Id="rId4" Type="http://schemas.openxmlformats.org/officeDocument/2006/relationships/image" Target="../media/image35.jpg"/><Relationship Id="rId5" Type="http://schemas.openxmlformats.org/officeDocument/2006/relationships/image" Target="../media/image36.jpg"/><Relationship Id="rId6" Type="http://schemas.openxmlformats.org/officeDocument/2006/relationships/image" Target="../media/image37.jpg"/><Relationship Id="rId7" Type="http://schemas.openxmlformats.org/officeDocument/2006/relationships/image" Target="../media/image38.jpg"/><Relationship Id="rId8" Type="http://schemas.openxmlformats.org/officeDocument/2006/relationships/image" Target="../media/image39.jpg"/><Relationship Id="rId9" Type="http://schemas.openxmlformats.org/officeDocument/2006/relationships/image" Target="../media/image40.jpg"/><Relationship Id="rId10" Type="http://schemas.openxmlformats.org/officeDocument/2006/relationships/image" Target="../media/image41.jpg"/></Relationships>
</file>

<file path=ppt/slides/_rels/slide17.xml.rels><?xml version="1.0" encoding="UTF-8" standalone="yes"?>
<Relationships xmlns="http://schemas.openxmlformats.org/package/2006/relationships"><Relationship Id="rId3" Type="http://schemas.openxmlformats.org/officeDocument/2006/relationships/image" Target="../media/image44.jpg"/><Relationship Id="rId4" Type="http://schemas.openxmlformats.org/officeDocument/2006/relationships/image" Target="../media/image45.jpg"/><Relationship Id="rId5" Type="http://schemas.openxmlformats.org/officeDocument/2006/relationships/image" Target="../media/image46.jpg"/><Relationship Id="rId6" Type="http://schemas.openxmlformats.org/officeDocument/2006/relationships/image" Target="../media/image47.jpg"/><Relationship Id="rId7" Type="http://schemas.openxmlformats.org/officeDocument/2006/relationships/image" Target="../media/image48.jpg"/><Relationship Id="rId1" Type="http://schemas.openxmlformats.org/officeDocument/2006/relationships/slideLayout" Target="../slideLayouts/slideLayout13.xml"/><Relationship Id="rId2" Type="http://schemas.openxmlformats.org/officeDocument/2006/relationships/image" Target="../media/image43.jpg"/></Relationships>
</file>

<file path=ppt/slides/_rels/slide18.xml.rels><?xml version="1.0" encoding="UTF-8" standalone="yes"?>
<Relationships xmlns="http://schemas.openxmlformats.org/package/2006/relationships"><Relationship Id="rId3" Type="http://schemas.openxmlformats.org/officeDocument/2006/relationships/image" Target="../media/image50.jpg"/><Relationship Id="rId4" Type="http://schemas.openxmlformats.org/officeDocument/2006/relationships/hyperlink" Target="https://kb.osu.edu/handle/1811/56694" TargetMode="External"/><Relationship Id="rId5" Type="http://schemas.openxmlformats.org/officeDocument/2006/relationships/hyperlink" Target="https://kb.osu.edu/handle/1811/56701" TargetMode="External"/><Relationship Id="rId1" Type="http://schemas.openxmlformats.org/officeDocument/2006/relationships/slideLayout" Target="../slideLayouts/slideLayout13.xml"/><Relationship Id="rId2" Type="http://schemas.openxmlformats.org/officeDocument/2006/relationships/image" Target="../media/image4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hyperlink" Target="https://www.loc.gov/item/96520492/" TargetMode="External"/><Relationship Id="rId3" Type="http://schemas.openxmlformats.org/officeDocument/2006/relationships/image" Target="../media/image52.jpg"/></Relationships>
</file>

<file path=ppt/slides/_rels/slide21.xml.rels><?xml version="1.0" encoding="UTF-8" standalone="yes"?>
<Relationships xmlns="http://schemas.openxmlformats.org/package/2006/relationships"><Relationship Id="rId3" Type="http://schemas.openxmlformats.org/officeDocument/2006/relationships/image" Target="../media/image54.jpg"/><Relationship Id="rId4" Type="http://schemas.openxmlformats.org/officeDocument/2006/relationships/image" Target="../media/image55.jpg"/><Relationship Id="rId5" Type="http://schemas.openxmlformats.org/officeDocument/2006/relationships/image" Target="../media/image56.jpg"/><Relationship Id="rId6" Type="http://schemas.openxmlformats.org/officeDocument/2006/relationships/image" Target="../media/image57.jpg"/><Relationship Id="rId7" Type="http://schemas.openxmlformats.org/officeDocument/2006/relationships/image" Target="../media/image58.jpg"/><Relationship Id="rId8" Type="http://schemas.openxmlformats.org/officeDocument/2006/relationships/image" Target="../media/image59.jpg"/><Relationship Id="rId9" Type="http://schemas.openxmlformats.org/officeDocument/2006/relationships/image" Target="../media/image60.jpg"/><Relationship Id="rId1" Type="http://schemas.openxmlformats.org/officeDocument/2006/relationships/slideLayout" Target="../slideLayouts/slideLayout13.xml"/><Relationship Id="rId2" Type="http://schemas.openxmlformats.org/officeDocument/2006/relationships/image" Target="../media/image5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1.jpg"/><Relationship Id="rId3" Type="http://schemas.openxmlformats.org/officeDocument/2006/relationships/image" Target="../media/image62.jpg"/></Relationships>
</file>

<file path=ppt/slides/_rels/slide23.xml.rels><?xml version="1.0" encoding="UTF-8" standalone="yes"?>
<Relationships xmlns="http://schemas.openxmlformats.org/package/2006/relationships"><Relationship Id="rId3" Type="http://schemas.openxmlformats.org/officeDocument/2006/relationships/image" Target="../media/image64.jpg"/><Relationship Id="rId4" Type="http://schemas.openxmlformats.org/officeDocument/2006/relationships/image" Target="../media/image65.jpg"/><Relationship Id="rId1" Type="http://schemas.openxmlformats.org/officeDocument/2006/relationships/slideLayout" Target="../slideLayouts/slideLayout13.xml"/><Relationship Id="rId2" Type="http://schemas.openxmlformats.org/officeDocument/2006/relationships/image" Target="../media/image6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6.jpg"/><Relationship Id="rId3" Type="http://schemas.openxmlformats.org/officeDocument/2006/relationships/hyperlink" Target="http://www.shubertarchive.org/pdf/passingshows/Vol8No2Summer1984.pdf"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1" Type="http://schemas.microsoft.com/office/2007/relationships/hdphoto" Target="../media/hdphoto1.wdp"/><Relationship Id="rId12" Type="http://schemas.openxmlformats.org/officeDocument/2006/relationships/image" Target="../media/image76.jpg"/><Relationship Id="rId13" Type="http://schemas.openxmlformats.org/officeDocument/2006/relationships/image" Target="../media/image77.jpg"/><Relationship Id="rId14" Type="http://schemas.openxmlformats.org/officeDocument/2006/relationships/image" Target="../media/image78.jpg"/><Relationship Id="rId15" Type="http://schemas.openxmlformats.org/officeDocument/2006/relationships/image" Target="../media/image79.jpg"/><Relationship Id="rId1" Type="http://schemas.openxmlformats.org/officeDocument/2006/relationships/slideLayout" Target="../slideLayouts/slideLayout13.xml"/><Relationship Id="rId2" Type="http://schemas.openxmlformats.org/officeDocument/2006/relationships/image" Target="../media/image67.jpg"/><Relationship Id="rId3" Type="http://schemas.openxmlformats.org/officeDocument/2006/relationships/image" Target="../media/image68.jpg"/><Relationship Id="rId4" Type="http://schemas.openxmlformats.org/officeDocument/2006/relationships/image" Target="../media/image69.jpg"/><Relationship Id="rId5" Type="http://schemas.openxmlformats.org/officeDocument/2006/relationships/image" Target="../media/image70.jpg"/><Relationship Id="rId6" Type="http://schemas.openxmlformats.org/officeDocument/2006/relationships/image" Target="../media/image71.jpg"/><Relationship Id="rId7" Type="http://schemas.openxmlformats.org/officeDocument/2006/relationships/image" Target="../media/image72.jpeg"/><Relationship Id="rId8" Type="http://schemas.openxmlformats.org/officeDocument/2006/relationships/image" Target="../media/image73.jpg"/><Relationship Id="rId9" Type="http://schemas.openxmlformats.org/officeDocument/2006/relationships/image" Target="../media/image74.jpg"/><Relationship Id="rId10" Type="http://schemas.openxmlformats.org/officeDocument/2006/relationships/image" Target="../media/image75.jpeg"/></Relationships>
</file>

<file path=ppt/slides/_rels/slide27.xml.rels><?xml version="1.0" encoding="UTF-8" standalone="yes"?>
<Relationships xmlns="http://schemas.openxmlformats.org/package/2006/relationships"><Relationship Id="rId3" Type="http://schemas.openxmlformats.org/officeDocument/2006/relationships/image" Target="../media/image81.jpg"/><Relationship Id="rId4" Type="http://schemas.openxmlformats.org/officeDocument/2006/relationships/image" Target="../media/image82.jpg"/><Relationship Id="rId5" Type="http://schemas.openxmlformats.org/officeDocument/2006/relationships/image" Target="../media/image83.jpg"/><Relationship Id="rId6" Type="http://schemas.openxmlformats.org/officeDocument/2006/relationships/image" Target="../media/image84.jpg"/><Relationship Id="rId1" Type="http://schemas.openxmlformats.org/officeDocument/2006/relationships/slideLayout" Target="../slideLayouts/slideLayout13.xml"/><Relationship Id="rId2" Type="http://schemas.openxmlformats.org/officeDocument/2006/relationships/image" Target="../media/image80.jpg"/></Relationships>
</file>

<file path=ppt/slides/_rels/slide28.xml.rels><?xml version="1.0" encoding="UTF-8" standalone="yes"?>
<Relationships xmlns="http://schemas.openxmlformats.org/package/2006/relationships"><Relationship Id="rId3" Type="http://schemas.openxmlformats.org/officeDocument/2006/relationships/image" Target="../media/image86.jpg"/><Relationship Id="rId4" Type="http://schemas.openxmlformats.org/officeDocument/2006/relationships/image" Target="../media/image87.jpg"/><Relationship Id="rId5" Type="http://schemas.openxmlformats.org/officeDocument/2006/relationships/image" Target="../media/image88.jpg"/><Relationship Id="rId6" Type="http://schemas.openxmlformats.org/officeDocument/2006/relationships/image" Target="../media/image89.jpg"/><Relationship Id="rId7" Type="http://schemas.openxmlformats.org/officeDocument/2006/relationships/hyperlink" Target="https://collections.mcny.org/CS.aspx?VP3=SearchResult&amp;VBID=24UP1G6J4MBC&amp;SMLS=1&amp;RW=1096&amp;RH=920" TargetMode="External"/><Relationship Id="rId8" Type="http://schemas.openxmlformats.org/officeDocument/2006/relationships/image" Target="../media/image90.jpg"/><Relationship Id="rId9" Type="http://schemas.openxmlformats.org/officeDocument/2006/relationships/hyperlink" Target="https://www.youtube.com/watch?v=zQSJKCkZ8sI" TargetMode="External"/><Relationship Id="rId1" Type="http://schemas.openxmlformats.org/officeDocument/2006/relationships/slideLayout" Target="../slideLayouts/slideLayout13.xml"/><Relationship Id="rId2" Type="http://schemas.openxmlformats.org/officeDocument/2006/relationships/image" Target="../media/image85.jpg"/></Relationships>
</file>

<file path=ppt/slides/_rels/slide29.xml.rels><?xml version="1.0" encoding="UTF-8" standalone="yes"?>
<Relationships xmlns="http://schemas.openxmlformats.org/package/2006/relationships"><Relationship Id="rId3" Type="http://schemas.openxmlformats.org/officeDocument/2006/relationships/image" Target="../media/image92.jpg"/><Relationship Id="rId4" Type="http://schemas.openxmlformats.org/officeDocument/2006/relationships/image" Target="../media/image93.png"/><Relationship Id="rId5" Type="http://schemas.openxmlformats.org/officeDocument/2006/relationships/image" Target="../media/image94.jpg"/><Relationship Id="rId1" Type="http://schemas.openxmlformats.org/officeDocument/2006/relationships/slideLayout" Target="../slideLayouts/slideLayout13.xml"/><Relationship Id="rId2" Type="http://schemas.openxmlformats.org/officeDocument/2006/relationships/image" Target="../media/image9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jpg"/><Relationship Id="rId3" Type="http://schemas.openxmlformats.org/officeDocument/2006/relationships/image" Target="../media/image6.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5.jpg"/><Relationship Id="rId3" Type="http://schemas.openxmlformats.org/officeDocument/2006/relationships/image" Target="../media/image9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7.jpg"/><Relationship Id="rId3" Type="http://schemas.openxmlformats.org/officeDocument/2006/relationships/image" Target="../media/image98.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9.jpg"/></Relationships>
</file>

<file path=ppt/slides/_rels/slide34.xml.rels><?xml version="1.0" encoding="UTF-8" standalone="yes"?>
<Relationships xmlns="http://schemas.openxmlformats.org/package/2006/relationships"><Relationship Id="rId3" Type="http://schemas.openxmlformats.org/officeDocument/2006/relationships/image" Target="../media/image101.jpg"/><Relationship Id="rId4" Type="http://schemas.openxmlformats.org/officeDocument/2006/relationships/image" Target="../media/image102.jpg"/><Relationship Id="rId1" Type="http://schemas.openxmlformats.org/officeDocument/2006/relationships/slideLayout" Target="../slideLayouts/slideLayout13.xml"/><Relationship Id="rId2" Type="http://schemas.openxmlformats.org/officeDocument/2006/relationships/image" Target="../media/image100.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104.jpg"/><Relationship Id="rId4" Type="http://schemas.openxmlformats.org/officeDocument/2006/relationships/image" Target="../media/image105.jpg"/><Relationship Id="rId5" Type="http://schemas.openxmlformats.org/officeDocument/2006/relationships/image" Target="../media/image106.jpg"/><Relationship Id="rId6" Type="http://schemas.openxmlformats.org/officeDocument/2006/relationships/image" Target="../media/image107.jpg"/><Relationship Id="rId7" Type="http://schemas.openxmlformats.org/officeDocument/2006/relationships/image" Target="../media/image108.jpg"/><Relationship Id="rId8" Type="http://schemas.openxmlformats.org/officeDocument/2006/relationships/image" Target="../media/image109.jpg"/><Relationship Id="rId9" Type="http://schemas.openxmlformats.org/officeDocument/2006/relationships/hyperlink" Target="https://www.19-27.co.uk/1927" TargetMode="External"/><Relationship Id="rId10" Type="http://schemas.openxmlformats.org/officeDocument/2006/relationships/hyperlink" Target="https://www.youtube.com/watch?v=Z0U1DKOSazs" TargetMode="External"/><Relationship Id="rId1" Type="http://schemas.openxmlformats.org/officeDocument/2006/relationships/slideLayout" Target="../slideLayouts/slideLayout13.xml"/><Relationship Id="rId2" Type="http://schemas.openxmlformats.org/officeDocument/2006/relationships/image" Target="../media/image103.jpg"/></Relationships>
</file>

<file path=ppt/slides/_rels/slide37.xml.rels><?xml version="1.0" encoding="UTF-8" standalone="yes"?>
<Relationships xmlns="http://schemas.openxmlformats.org/package/2006/relationships"><Relationship Id="rId3" Type="http://schemas.openxmlformats.org/officeDocument/2006/relationships/image" Target="../media/image111.jpg"/><Relationship Id="rId4" Type="http://schemas.openxmlformats.org/officeDocument/2006/relationships/image" Target="../media/image106.jpg"/><Relationship Id="rId5" Type="http://schemas.openxmlformats.org/officeDocument/2006/relationships/image" Target="../media/image112.jpg"/><Relationship Id="rId6" Type="http://schemas.openxmlformats.org/officeDocument/2006/relationships/image" Target="../media/image113.jpg"/><Relationship Id="rId7" Type="http://schemas.openxmlformats.org/officeDocument/2006/relationships/image" Target="../media/image114.jpg"/><Relationship Id="rId8" Type="http://schemas.openxmlformats.org/officeDocument/2006/relationships/hyperlink" Target="https://www.youtube.com/watch?v=QpgI_opQG-4" TargetMode="External"/><Relationship Id="rId9" Type="http://schemas.openxmlformats.org/officeDocument/2006/relationships/hyperlink" Target="https://www.youtube.com/watch?v=i-XEFUImCJ8&amp;list=PLQpAZ9J3wEsnycMWs-iHBhgnuqSWH7DsS" TargetMode="External"/><Relationship Id="rId1" Type="http://schemas.openxmlformats.org/officeDocument/2006/relationships/slideLayout" Target="../slideLayouts/slideLayout13.xml"/><Relationship Id="rId2" Type="http://schemas.openxmlformats.org/officeDocument/2006/relationships/image" Target="../media/image110.jpg"/></Relationships>
</file>

<file path=ppt/slides/_rels/slide38.xml.rels><?xml version="1.0" encoding="UTF-8" standalone="yes"?>
<Relationships xmlns="http://schemas.openxmlformats.org/package/2006/relationships"><Relationship Id="rId3" Type="http://schemas.openxmlformats.org/officeDocument/2006/relationships/image" Target="../media/image115.jpg"/><Relationship Id="rId4" Type="http://schemas.openxmlformats.org/officeDocument/2006/relationships/image" Target="../media/image116.jpg"/><Relationship Id="rId5" Type="http://schemas.openxmlformats.org/officeDocument/2006/relationships/image" Target="../media/image117.jpg"/><Relationship Id="rId6" Type="http://schemas.openxmlformats.org/officeDocument/2006/relationships/image" Target="../media/image118.jpg"/><Relationship Id="rId7" Type="http://schemas.openxmlformats.org/officeDocument/2006/relationships/image" Target="../media/image119.jpg"/><Relationship Id="rId8" Type="http://schemas.openxmlformats.org/officeDocument/2006/relationships/image" Target="../media/image120.jpg"/><Relationship Id="rId9" Type="http://schemas.openxmlformats.org/officeDocument/2006/relationships/hyperlink" Target="https://kb.osu.edu/handle/1811/56678" TargetMode="External"/><Relationship Id="rId10" Type="http://schemas.openxmlformats.org/officeDocument/2006/relationships/hyperlink" Target="https://kb.osu.edu/handle/1811/56728" TargetMode="External"/><Relationship Id="rId1" Type="http://schemas.openxmlformats.org/officeDocument/2006/relationships/slideLayout" Target="../slideLayouts/slideLayout13.xml"/><Relationship Id="rId2" Type="http://schemas.openxmlformats.org/officeDocument/2006/relationships/notesSlide" Target="../notesSlides/notesSlide1.xml"/></Relationships>
</file>

<file path=ppt/slides/_rels/slide39.xml.rels><?xml version="1.0" encoding="UTF-8" standalone="yes"?>
<Relationships xmlns="http://schemas.openxmlformats.org/package/2006/relationships"><Relationship Id="rId3" Type="http://schemas.openxmlformats.org/officeDocument/2006/relationships/image" Target="../media/image122.jpg"/><Relationship Id="rId4" Type="http://schemas.openxmlformats.org/officeDocument/2006/relationships/image" Target="../media/image123.jpg"/><Relationship Id="rId5" Type="http://schemas.openxmlformats.org/officeDocument/2006/relationships/image" Target="../media/image124.jpg"/><Relationship Id="rId6" Type="http://schemas.openxmlformats.org/officeDocument/2006/relationships/image" Target="../media/image125.jpg"/><Relationship Id="rId1" Type="http://schemas.openxmlformats.org/officeDocument/2006/relationships/slideLayout" Target="../slideLayouts/slideLayout13.xml"/><Relationship Id="rId2" Type="http://schemas.openxmlformats.org/officeDocument/2006/relationships/image" Target="../media/image12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jpg"/><Relationship Id="rId5" Type="http://schemas.openxmlformats.org/officeDocument/2006/relationships/image" Target="../media/image11.jpg"/><Relationship Id="rId6" Type="http://schemas.openxmlformats.org/officeDocument/2006/relationships/image" Target="../media/image12.jpg"/><Relationship Id="rId7" Type="http://schemas.openxmlformats.org/officeDocument/2006/relationships/image" Target="../media/image13.jpg"/><Relationship Id="rId1" Type="http://schemas.openxmlformats.org/officeDocument/2006/relationships/slideLayout" Target="../slideLayouts/slideLayout13.xml"/><Relationship Id="rId2"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16.jpg"/><Relationship Id="rId5" Type="http://schemas.openxmlformats.org/officeDocument/2006/relationships/image" Target="../media/image17.jpg"/><Relationship Id="rId6" Type="http://schemas.openxmlformats.org/officeDocument/2006/relationships/image" Target="../media/image18.jpg"/><Relationship Id="rId7" Type="http://schemas.openxmlformats.org/officeDocument/2006/relationships/image" Target="../media/image19.jpg"/><Relationship Id="rId8" Type="http://schemas.openxmlformats.org/officeDocument/2006/relationships/image" Target="../media/image20.jpeg"/><Relationship Id="rId1" Type="http://schemas.openxmlformats.org/officeDocument/2006/relationships/slideLayout" Target="../slideLayouts/slideLayout13.xml"/><Relationship Id="rId2" Type="http://schemas.openxmlformats.org/officeDocument/2006/relationships/image" Target="../media/image1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1.jpg"/><Relationship Id="rId3"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88742" y="1101505"/>
            <a:ext cx="7700211" cy="2985433"/>
          </a:xfrm>
          <a:prstGeom prst="rect">
            <a:avLst/>
          </a:prstGeom>
          <a:solidFill>
            <a:schemeClr val="tx2"/>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endParaRPr lang="en-US" sz="2400" b="1" dirty="0" smtClean="0">
              <a:solidFill>
                <a:schemeClr val="bg1"/>
              </a:solidFill>
              <a:latin typeface="Arial"/>
              <a:cs typeface="Arial"/>
            </a:endParaRPr>
          </a:p>
          <a:p>
            <a:pPr algn="ctr"/>
            <a:r>
              <a:rPr lang="en-US" sz="3200" b="1" dirty="0" smtClean="0">
                <a:solidFill>
                  <a:schemeClr val="bg1"/>
                </a:solidFill>
                <a:latin typeface="+mj-lt"/>
                <a:cs typeface="Arial"/>
              </a:rPr>
              <a:t>Specialty films</a:t>
            </a:r>
          </a:p>
          <a:p>
            <a:pPr algn="ctr"/>
            <a:r>
              <a:rPr lang="en-US" sz="800" b="1" dirty="0" smtClean="0">
                <a:solidFill>
                  <a:schemeClr val="bg1"/>
                </a:solidFill>
                <a:latin typeface="+mj-lt"/>
                <a:cs typeface="Arial"/>
              </a:rPr>
              <a:t> </a:t>
            </a:r>
          </a:p>
          <a:p>
            <a:pPr algn="ctr"/>
            <a:r>
              <a:rPr lang="en-US" sz="2800" b="1" dirty="0" smtClean="0">
                <a:solidFill>
                  <a:schemeClr val="bg1"/>
                </a:solidFill>
                <a:latin typeface="+mj-lt"/>
                <a:cs typeface="Arial"/>
              </a:rPr>
              <a:t>“</a:t>
            </a:r>
            <a:r>
              <a:rPr lang="en-US" sz="2800" b="1" dirty="0">
                <a:solidFill>
                  <a:schemeClr val="bg1"/>
                </a:solidFill>
                <a:latin typeface="+mj-lt"/>
                <a:cs typeface="Arial"/>
              </a:rPr>
              <a:t>PRODUCED IN EVERY IMPORTANT </a:t>
            </a:r>
            <a:r>
              <a:rPr lang="en-US" sz="2800" b="1" dirty="0" smtClean="0">
                <a:solidFill>
                  <a:schemeClr val="bg1"/>
                </a:solidFill>
                <a:latin typeface="+mj-lt"/>
                <a:cs typeface="Arial"/>
              </a:rPr>
              <a:t>CITY IN </a:t>
            </a:r>
            <a:r>
              <a:rPr lang="en-US" sz="2800" b="1" dirty="0">
                <a:solidFill>
                  <a:schemeClr val="bg1"/>
                </a:solidFill>
                <a:latin typeface="+mj-lt"/>
                <a:cs typeface="Arial"/>
              </a:rPr>
              <a:t>THE WORLD”</a:t>
            </a:r>
            <a:r>
              <a:rPr lang="en-US" sz="2800" b="1" dirty="0" smtClean="0">
                <a:solidFill>
                  <a:schemeClr val="bg1"/>
                </a:solidFill>
                <a:latin typeface="+mj-lt"/>
                <a:cs typeface="Arial"/>
              </a:rPr>
              <a:t>:</a:t>
            </a:r>
          </a:p>
          <a:p>
            <a:pPr algn="ctr"/>
            <a:endParaRPr lang="en-US" sz="800" b="1" dirty="0" smtClean="0">
              <a:solidFill>
                <a:schemeClr val="bg1"/>
              </a:solidFill>
              <a:latin typeface="+mj-lt"/>
              <a:cs typeface="Arial"/>
            </a:endParaRPr>
          </a:p>
          <a:p>
            <a:pPr algn="ctr"/>
            <a:r>
              <a:rPr lang="en-US" sz="3200" b="1" dirty="0" smtClean="0">
                <a:solidFill>
                  <a:schemeClr val="bg1"/>
                </a:solidFill>
                <a:latin typeface="+mj-lt"/>
                <a:cs typeface="Arial"/>
              </a:rPr>
              <a:t>Filling </a:t>
            </a:r>
            <a:r>
              <a:rPr lang="en-US" sz="3200" b="1" dirty="0">
                <a:solidFill>
                  <a:schemeClr val="bg1"/>
                </a:solidFill>
                <a:latin typeface="+mj-lt"/>
                <a:cs typeface="Arial"/>
              </a:rPr>
              <a:t>the void left by the Edison </a:t>
            </a:r>
            <a:r>
              <a:rPr lang="en-US" sz="3200" b="1" dirty="0" smtClean="0">
                <a:solidFill>
                  <a:schemeClr val="bg1"/>
                </a:solidFill>
                <a:latin typeface="+mj-lt"/>
                <a:cs typeface="Arial"/>
              </a:rPr>
              <a:t>Trust</a:t>
            </a:r>
          </a:p>
          <a:p>
            <a:pPr algn="ctr"/>
            <a:endParaRPr lang="en-US" sz="2800" dirty="0">
              <a:solidFill>
                <a:schemeClr val="bg1"/>
              </a:solidFill>
              <a:latin typeface="Arial"/>
              <a:cs typeface="Arial"/>
            </a:endParaRPr>
          </a:p>
        </p:txBody>
      </p:sp>
      <p:sp>
        <p:nvSpPr>
          <p:cNvPr id="5" name="TextBox 4"/>
          <p:cNvSpPr txBox="1"/>
          <p:nvPr/>
        </p:nvSpPr>
        <p:spPr>
          <a:xfrm>
            <a:off x="1891264" y="4686504"/>
            <a:ext cx="5585768" cy="1015663"/>
          </a:xfrm>
          <a:prstGeom prst="rect">
            <a:avLst/>
          </a:prstGeom>
          <a:noFill/>
        </p:spPr>
        <p:txBody>
          <a:bodyPr wrap="square" rtlCol="0">
            <a:spAutoFit/>
          </a:bodyPr>
          <a:lstStyle/>
          <a:p>
            <a:pPr algn="ctr"/>
            <a:r>
              <a:rPr lang="en-US" sz="2800" b="1" dirty="0" smtClean="0"/>
              <a:t>2020 DOMITOR CONFERENCE</a:t>
            </a:r>
          </a:p>
          <a:p>
            <a:pPr algn="ctr"/>
            <a:endParaRPr lang="en-US" sz="800" b="1" dirty="0" smtClean="0"/>
          </a:p>
          <a:p>
            <a:pPr algn="ctr"/>
            <a:r>
              <a:rPr lang="en-US" sz="2400" b="1" dirty="0" smtClean="0"/>
              <a:t>** Gwendolyn Waltz **</a:t>
            </a:r>
            <a:endParaRPr lang="en-US" sz="2400" b="1" dirty="0"/>
          </a:p>
        </p:txBody>
      </p:sp>
      <p:sp>
        <p:nvSpPr>
          <p:cNvPr id="2" name="TextBox 1"/>
          <p:cNvSpPr txBox="1"/>
          <p:nvPr/>
        </p:nvSpPr>
        <p:spPr>
          <a:xfrm>
            <a:off x="1058191" y="6193006"/>
            <a:ext cx="7269501" cy="400110"/>
          </a:xfrm>
          <a:prstGeom prst="rect">
            <a:avLst/>
          </a:prstGeom>
          <a:noFill/>
        </p:spPr>
        <p:txBody>
          <a:bodyPr wrap="none" rtlCol="0">
            <a:spAutoFit/>
          </a:bodyPr>
          <a:lstStyle/>
          <a:p>
            <a:pPr algn="ctr"/>
            <a:r>
              <a:rPr lang="en-US" sz="1000" dirty="0" smtClean="0">
                <a:solidFill>
                  <a:schemeClr val="bg1"/>
                </a:solidFill>
                <a:sym typeface="Wingdings"/>
              </a:rPr>
              <a:t></a:t>
            </a:r>
            <a:r>
              <a:rPr lang="en-US" sz="1000" dirty="0" smtClean="0">
                <a:solidFill>
                  <a:schemeClr val="bg1"/>
                </a:solidFill>
              </a:rPr>
              <a:t>To access websites and videos in this presentation, use full screen mode and click on the orange links in the blue boxes.</a:t>
            </a:r>
            <a:r>
              <a:rPr lang="en-US" sz="1000" dirty="0" smtClean="0">
                <a:solidFill>
                  <a:schemeClr val="bg1"/>
                </a:solidFill>
                <a:sym typeface="Wingdings"/>
              </a:rPr>
              <a:t></a:t>
            </a:r>
          </a:p>
          <a:p>
            <a:pPr algn="ctr"/>
            <a:r>
              <a:rPr lang="en-US" sz="1000" dirty="0" smtClean="0">
                <a:solidFill>
                  <a:schemeClr val="bg2">
                    <a:lumMod val="40000"/>
                    <a:lumOff val="60000"/>
                  </a:schemeClr>
                </a:solidFill>
              </a:rPr>
              <a:t>For permission to reproduce or share this presentation, please contact me: gwendolynwaltz@gmail.com</a:t>
            </a:r>
            <a:endParaRPr lang="en-US" sz="1000" dirty="0">
              <a:solidFill>
                <a:schemeClr val="bg2">
                  <a:lumMod val="40000"/>
                  <a:lumOff val="60000"/>
                </a:schemeClr>
              </a:solidFill>
            </a:endParaRPr>
          </a:p>
        </p:txBody>
      </p:sp>
    </p:spTree>
    <p:extLst>
      <p:ext uri="{BB962C8B-B14F-4D97-AF65-F5344CB8AC3E}">
        <p14:creationId xmlns:p14="http://schemas.microsoft.com/office/powerpoint/2010/main" val="321153101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39971" y="2570535"/>
            <a:ext cx="3749317" cy="338554"/>
          </a:xfrm>
          <a:prstGeom prst="rect">
            <a:avLst/>
          </a:prstGeom>
          <a:noFill/>
        </p:spPr>
        <p:txBody>
          <a:bodyPr wrap="square" rtlCol="0">
            <a:spAutoFit/>
          </a:bodyPr>
          <a:lstStyle/>
          <a:p>
            <a:pPr algn="just"/>
            <a:r>
              <a:rPr lang="en-US" sz="1600" dirty="0" smtClean="0"/>
              <a:t>    </a:t>
            </a:r>
            <a:endParaRPr lang="en-US" sz="1600" dirty="0"/>
          </a:p>
        </p:txBody>
      </p:sp>
      <p:sp>
        <p:nvSpPr>
          <p:cNvPr id="3" name="TextBox 2"/>
          <p:cNvSpPr txBox="1"/>
          <p:nvPr/>
        </p:nvSpPr>
        <p:spPr>
          <a:xfrm>
            <a:off x="437226" y="4395591"/>
            <a:ext cx="8380156" cy="2185213"/>
          </a:xfrm>
          <a:prstGeom prst="rect">
            <a:avLst/>
          </a:prstGeom>
          <a:noFill/>
        </p:spPr>
        <p:txBody>
          <a:bodyPr wrap="square" rtlCol="0">
            <a:spAutoFit/>
          </a:bodyPr>
          <a:lstStyle/>
          <a:p>
            <a:pPr algn="just"/>
            <a:r>
              <a:rPr lang="en-US" sz="1600" dirty="0" smtClean="0"/>
              <a:t>	</a:t>
            </a:r>
            <a:r>
              <a:rPr lang="en-US" sz="2400" dirty="0" smtClean="0"/>
              <a:t>A</a:t>
            </a:r>
            <a:r>
              <a:rPr lang="en-US" sz="1600" dirty="0" smtClean="0"/>
              <a:t>rticles </a:t>
            </a:r>
            <a:r>
              <a:rPr lang="en-US" sz="1600" dirty="0"/>
              <a:t>in the </a:t>
            </a:r>
            <a:r>
              <a:rPr lang="en-US" sz="1600" i="1" dirty="0"/>
              <a:t>Minneapolis Journal</a:t>
            </a:r>
            <a:r>
              <a:rPr lang="en-US" sz="1600" dirty="0"/>
              <a:t> (1905) and Philadelphia </a:t>
            </a:r>
            <a:r>
              <a:rPr lang="en-US" sz="1600" i="1" dirty="0"/>
              <a:t>Evening Public Ledger</a:t>
            </a:r>
            <a:r>
              <a:rPr lang="en-US" sz="1600" dirty="0"/>
              <a:t> (1918) credit the act’s camera operator and manager, George Layton, with conceiving the idea of combining the then-occasional practice of behind-</a:t>
            </a:r>
            <a:r>
              <a:rPr lang="en-US" sz="1600" dirty="0" smtClean="0"/>
              <a:t>the-screen </a:t>
            </a:r>
            <a:r>
              <a:rPr lang="en-US" sz="1600" dirty="0"/>
              <a:t>performance with a </a:t>
            </a:r>
            <a:r>
              <a:rPr lang="en-US" sz="1600" dirty="0" smtClean="0"/>
              <a:t>filmed minstrel show. The </a:t>
            </a:r>
            <a:r>
              <a:rPr lang="en-US" sz="1600" i="1" dirty="0"/>
              <a:t>Journal</a:t>
            </a:r>
            <a:r>
              <a:rPr lang="en-US" sz="1600" dirty="0"/>
              <a:t> article details Layton’s description of making the </a:t>
            </a:r>
            <a:r>
              <a:rPr lang="en-US" sz="1600" dirty="0" smtClean="0"/>
              <a:t>motion picture </a:t>
            </a:r>
            <a:r>
              <a:rPr lang="en-US" sz="1600" dirty="0"/>
              <a:t>at the Harley Merry scenic </a:t>
            </a:r>
            <a:r>
              <a:rPr lang="en-US" sz="1600" dirty="0" smtClean="0"/>
              <a:t>studio in Brooklyn, as well as the film’s </a:t>
            </a:r>
            <a:r>
              <a:rPr lang="en-US" sz="1600" dirty="0"/>
              <a:t>developing and hand-</a:t>
            </a:r>
            <a:r>
              <a:rPr lang="en-US" sz="1600" dirty="0" smtClean="0"/>
              <a:t>coloring at </a:t>
            </a:r>
            <a:r>
              <a:rPr lang="en-US" sz="1600" dirty="0"/>
              <a:t>the Edison laboratory. The </a:t>
            </a:r>
            <a:r>
              <a:rPr lang="en-US" sz="1600" i="1" dirty="0"/>
              <a:t>Ledger</a:t>
            </a:r>
            <a:r>
              <a:rPr lang="en-US" sz="1600" dirty="0"/>
              <a:t> also brings in Frank Thomas, who “saw greater possibilities in the novelty and financed and developed it.” With </a:t>
            </a:r>
            <a:r>
              <a:rPr lang="en-US" sz="1600" i="1" dirty="0"/>
              <a:t>Spook Minstrels</a:t>
            </a:r>
            <a:r>
              <a:rPr lang="en-US" sz="1600" dirty="0"/>
              <a:t>, we see Porter, Havez, Layton, and Thomas </a:t>
            </a:r>
            <a:r>
              <a:rPr lang="en-US" sz="1600" dirty="0" smtClean="0"/>
              <a:t>professionally linked together.</a:t>
            </a:r>
            <a:endParaRPr lang="en-US" sz="1600" dirty="0"/>
          </a:p>
        </p:txBody>
      </p:sp>
      <p:pic>
        <p:nvPicPr>
          <p:cNvPr id="9" name="Picture 8" descr="Spook Minstrels.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1959" y="2049851"/>
            <a:ext cx="1713017" cy="2173444"/>
          </a:xfrm>
          <a:prstGeom prst="rect">
            <a:avLst/>
          </a:prstGeom>
        </p:spPr>
      </p:pic>
      <p:sp>
        <p:nvSpPr>
          <p:cNvPr id="10" name="TextBox 9"/>
          <p:cNvSpPr txBox="1"/>
          <p:nvPr/>
        </p:nvSpPr>
        <p:spPr>
          <a:xfrm>
            <a:off x="437226" y="145090"/>
            <a:ext cx="8297649" cy="1692771"/>
          </a:xfrm>
          <a:prstGeom prst="rect">
            <a:avLst/>
          </a:prstGeom>
          <a:noFill/>
        </p:spPr>
        <p:txBody>
          <a:bodyPr wrap="square" rtlCol="0">
            <a:spAutoFit/>
          </a:bodyPr>
          <a:lstStyle/>
          <a:p>
            <a:pPr algn="just"/>
            <a:r>
              <a:rPr lang="en-US" sz="1600" dirty="0"/>
              <a:t>	</a:t>
            </a:r>
            <a:r>
              <a:rPr lang="en-US" sz="2400" dirty="0"/>
              <a:t>T</a:t>
            </a:r>
            <a:r>
              <a:rPr lang="en-US" sz="1600" dirty="0"/>
              <a:t>he third </a:t>
            </a:r>
            <a:r>
              <a:rPr lang="en-US" sz="1600" dirty="0" smtClean="0"/>
              <a:t>film shot </a:t>
            </a:r>
            <a:r>
              <a:rPr lang="en-US" sz="1600" dirty="0"/>
              <a:t>by Porter is </a:t>
            </a:r>
            <a:r>
              <a:rPr lang="en-US" sz="1600" i="1" dirty="0"/>
              <a:t>Spook Minstrels</a:t>
            </a:r>
            <a:r>
              <a:rPr lang="en-US" sz="1600" dirty="0"/>
              <a:t>, made for a multimedia vaudeville act written by Jean Havez and W.C. Youngson in 1904, which had a long stage life </a:t>
            </a:r>
            <a:r>
              <a:rPr lang="en-US" sz="1600" dirty="0" smtClean="0"/>
              <a:t>in the U.S. and Canada from </a:t>
            </a:r>
            <a:r>
              <a:rPr lang="en-US" sz="1600" dirty="0"/>
              <a:t>1905 until at least 1911. </a:t>
            </a:r>
            <a:r>
              <a:rPr lang="en-US" sz="1600" dirty="0" smtClean="0"/>
              <a:t>Onstage the </a:t>
            </a:r>
            <a:r>
              <a:rPr lang="en-US" sz="1600" dirty="0"/>
              <a:t>film was </a:t>
            </a:r>
            <a:r>
              <a:rPr lang="en-US" sz="1600" dirty="0" smtClean="0"/>
              <a:t>projected, </a:t>
            </a:r>
            <a:r>
              <a:rPr lang="en-US" sz="1600" dirty="0"/>
              <a:t>while live performers sang behind the </a:t>
            </a:r>
            <a:r>
              <a:rPr lang="en-US" sz="1600" dirty="0" smtClean="0"/>
              <a:t>screen and </a:t>
            </a:r>
            <a:r>
              <a:rPr lang="en-US" sz="1600" dirty="0"/>
              <a:t>were </a:t>
            </a:r>
            <a:r>
              <a:rPr lang="en-US" sz="1600" dirty="0" smtClean="0"/>
              <a:t>then revealed </a:t>
            </a:r>
            <a:r>
              <a:rPr lang="en-US" sz="1600" dirty="0"/>
              <a:t>for an </a:t>
            </a:r>
            <a:r>
              <a:rPr lang="en-US" sz="1600" dirty="0" smtClean="0"/>
              <a:t>encore. The film </a:t>
            </a:r>
            <a:r>
              <a:rPr lang="en-US" sz="1600" dirty="0"/>
              <a:t>is static, </a:t>
            </a:r>
            <a:r>
              <a:rPr lang="en-US" sz="1600" dirty="0" smtClean="0"/>
              <a:t>framed </a:t>
            </a:r>
            <a:r>
              <a:rPr lang="en-US" sz="1600" dirty="0"/>
              <a:t>to show tiered rows of minstrel performers on a stage. Rick Altman, Charles Musser, Andre Gaudreault, Jasper Aalbers, and others have discussed it</a:t>
            </a:r>
            <a:r>
              <a:rPr lang="en-US" sz="1600" dirty="0" smtClean="0"/>
              <a:t>.</a:t>
            </a:r>
            <a:endParaRPr lang="en-US" sz="1600" dirty="0"/>
          </a:p>
        </p:txBody>
      </p:sp>
      <p:pic>
        <p:nvPicPr>
          <p:cNvPr id="5" name="Picture 4" descr="Spook Minstrels-Oldsmobi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5243" y="2049851"/>
            <a:ext cx="1691144" cy="2173444"/>
          </a:xfrm>
          <a:prstGeom prst="rect">
            <a:avLst/>
          </a:prstGeom>
        </p:spPr>
      </p:pic>
      <p:pic>
        <p:nvPicPr>
          <p:cNvPr id="6" name="Picture 5" descr="Spook Minstrels-the auburn (NY) citizen, 28 jun 1909, p. 5, fultonhistory.com.jpg"/>
          <p:cNvPicPr>
            <a:picLocks noChangeAspect="1"/>
          </p:cNvPicPr>
          <p:nvPr/>
        </p:nvPicPr>
        <p:blipFill rotWithShape="1">
          <a:blip r:embed="rId4">
            <a:extLst>
              <a:ext uri="{28A0092B-C50C-407E-A947-70E740481C1C}">
                <a14:useLocalDpi xmlns:a14="http://schemas.microsoft.com/office/drawing/2010/main" val="0"/>
              </a:ext>
            </a:extLst>
          </a:blip>
          <a:srcRect t="1990" r="2866"/>
          <a:stretch/>
        </p:blipFill>
        <p:spPr>
          <a:xfrm>
            <a:off x="3976603" y="1908419"/>
            <a:ext cx="1173670" cy="2409481"/>
          </a:xfrm>
          <a:prstGeom prst="rect">
            <a:avLst/>
          </a:prstGeom>
        </p:spPr>
      </p:pic>
    </p:spTree>
    <p:extLst>
      <p:ext uri="{BB962C8B-B14F-4D97-AF65-F5344CB8AC3E}">
        <p14:creationId xmlns:p14="http://schemas.microsoft.com/office/powerpoint/2010/main" val="269012613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92322" y="438249"/>
            <a:ext cx="3125515" cy="5632312"/>
          </a:xfrm>
          <a:prstGeom prst="rect">
            <a:avLst/>
          </a:prstGeom>
          <a:noFill/>
        </p:spPr>
        <p:txBody>
          <a:bodyPr wrap="square" rtlCol="0">
            <a:spAutoFit/>
          </a:bodyPr>
          <a:lstStyle/>
          <a:p>
            <a:pPr algn="just"/>
            <a:r>
              <a:rPr lang="en-US" dirty="0" smtClean="0"/>
              <a:t>	</a:t>
            </a:r>
            <a:r>
              <a:rPr lang="en-US" sz="2400" dirty="0" smtClean="0"/>
              <a:t>H</a:t>
            </a:r>
            <a:r>
              <a:rPr lang="en-US" sz="1600" dirty="0" smtClean="0"/>
              <a:t>owever</a:t>
            </a:r>
            <a:r>
              <a:rPr lang="en-US" sz="1600" dirty="0"/>
              <a:t>, relationships among these men began years earlier. By 1900, Frank Thomas and Jean Havez were members of the </a:t>
            </a:r>
            <a:r>
              <a:rPr lang="en-US" sz="1600" dirty="0" smtClean="0"/>
              <a:t>Journalists’ </a:t>
            </a:r>
            <a:r>
              <a:rPr lang="en-US" sz="1600" dirty="0"/>
              <a:t>Club of Baltimore: Thomas as a local building contractor, known for his work on the Baltimore Post Office, completed in 1889, and Havez as a reporter on the </a:t>
            </a:r>
            <a:r>
              <a:rPr lang="en-US" sz="1600" i="1" dirty="0"/>
              <a:t>Evening News</a:t>
            </a:r>
            <a:r>
              <a:rPr lang="en-US" sz="1600" dirty="0"/>
              <a:t> and writer of humorous newspaper pieces and songs. The two men paired as the “joke battery” in the c</a:t>
            </a:r>
            <a:r>
              <a:rPr lang="en-US" sz="1600" dirty="0" smtClean="0"/>
              <a:t>lub’s </a:t>
            </a:r>
            <a:r>
              <a:rPr lang="en-US" sz="1600" dirty="0"/>
              <a:t>first amateur theatrical, appearing in “burnt cork” in an amateur minstrel show in 1902. They retained a relationship into the 1910s as members of the </a:t>
            </a:r>
            <a:r>
              <a:rPr lang="en-US" sz="1600" dirty="0" smtClean="0"/>
              <a:t>Friars Club, before Havez left New York to work in Hollywood. </a:t>
            </a:r>
            <a:endParaRPr lang="en-US" sz="1600" dirty="0"/>
          </a:p>
        </p:txBody>
      </p:sp>
      <p:pic>
        <p:nvPicPr>
          <p:cNvPr id="7" name="Picture 6" descr="Jean Havez.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5169" y="1683315"/>
            <a:ext cx="1742989" cy="2418842"/>
          </a:xfrm>
          <a:prstGeom prst="rect">
            <a:avLst/>
          </a:prstGeom>
        </p:spPr>
      </p:pic>
      <p:sp>
        <p:nvSpPr>
          <p:cNvPr id="6" name="Rectangle 5"/>
          <p:cNvSpPr/>
          <p:nvPr/>
        </p:nvSpPr>
        <p:spPr>
          <a:xfrm>
            <a:off x="6282917" y="3961335"/>
            <a:ext cx="2072415" cy="2529865"/>
          </a:xfrm>
          <a:prstGeom prst="rect">
            <a:avLst/>
          </a:prstGeom>
          <a:solidFill>
            <a:srgbClr val="302C2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descr="Havez-(Wash, DC) MORNING TIMES 26 Jul 1896, p. 23, chrona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9530" y="4052054"/>
            <a:ext cx="1865094" cy="2353766"/>
          </a:xfrm>
          <a:prstGeom prst="rect">
            <a:avLst/>
          </a:prstGeom>
        </p:spPr>
      </p:pic>
      <p:pic>
        <p:nvPicPr>
          <p:cNvPr id="3" name="Picture 2" descr="Baltimore Post Office.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783" y="438249"/>
            <a:ext cx="2460678" cy="3125344"/>
          </a:xfrm>
          <a:prstGeom prst="rect">
            <a:avLst/>
          </a:prstGeom>
        </p:spPr>
      </p:pic>
    </p:spTree>
    <p:extLst>
      <p:ext uri="{BB962C8B-B14F-4D97-AF65-F5344CB8AC3E}">
        <p14:creationId xmlns:p14="http://schemas.microsoft.com/office/powerpoint/2010/main" val="184748675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96225" y="240362"/>
            <a:ext cx="4787435" cy="6247866"/>
          </a:xfrm>
          <a:prstGeom prst="rect">
            <a:avLst/>
          </a:prstGeom>
          <a:noFill/>
        </p:spPr>
        <p:txBody>
          <a:bodyPr wrap="square" rtlCol="0">
            <a:spAutoFit/>
          </a:bodyPr>
          <a:lstStyle/>
          <a:p>
            <a:pPr algn="just"/>
            <a:r>
              <a:rPr lang="en-US" sz="1600" dirty="0" smtClean="0"/>
              <a:t>	</a:t>
            </a:r>
            <a:r>
              <a:rPr lang="en-US" sz="2400" dirty="0" smtClean="0"/>
              <a:t>A</a:t>
            </a:r>
            <a:r>
              <a:rPr lang="en-US" sz="1600" dirty="0" smtClean="0"/>
              <a:t>round </a:t>
            </a:r>
            <a:r>
              <a:rPr lang="en-US" sz="1600" dirty="0"/>
              <a:t>1900, Havez attracted the attention of Lew Dockstader, and by 1903 he was working in press-related capacities for the minstrel while writing comedy pieces and </a:t>
            </a:r>
            <a:r>
              <a:rPr lang="en-US" sz="1600" dirty="0" smtClean="0"/>
              <a:t>songs. He </a:t>
            </a:r>
            <a:r>
              <a:rPr lang="en-US" sz="1600" dirty="0"/>
              <a:t>stayed with the company until 1909. It was during Havez’s tenure that Dockstader incorporated multimedia effects in his shows. </a:t>
            </a:r>
            <a:endParaRPr lang="en-US" sz="1600" dirty="0" smtClean="0"/>
          </a:p>
          <a:p>
            <a:pPr algn="just"/>
            <a:r>
              <a:rPr lang="en-US" sz="1600" dirty="0"/>
              <a:t>	</a:t>
            </a:r>
            <a:r>
              <a:rPr lang="en-US" sz="2400" dirty="0" smtClean="0"/>
              <a:t>N</a:t>
            </a:r>
            <a:r>
              <a:rPr lang="en-US" sz="1600" dirty="0" smtClean="0"/>
              <a:t>ine </a:t>
            </a:r>
            <a:r>
              <a:rPr lang="en-US" sz="1600" dirty="0"/>
              <a:t>Dockstader films have been identified, </a:t>
            </a:r>
            <a:r>
              <a:rPr lang="en-US" sz="1600" dirty="0" smtClean="0"/>
              <a:t>made for multimedia </a:t>
            </a:r>
            <a:r>
              <a:rPr lang="en-US" sz="1600" dirty="0"/>
              <a:t>sketches between 1903 and 1907; </a:t>
            </a:r>
            <a:r>
              <a:rPr lang="en-US" sz="1600" dirty="0" smtClean="0"/>
              <a:t>there may have been </a:t>
            </a:r>
            <a:r>
              <a:rPr lang="en-US" sz="1600" dirty="0"/>
              <a:t>more. </a:t>
            </a:r>
            <a:r>
              <a:rPr lang="en-US" sz="1600" dirty="0" smtClean="0"/>
              <a:t>Edwin S. Porter made three to alternate with stage action, using a loose narrative format, and “</a:t>
            </a:r>
            <a:r>
              <a:rPr lang="en-US" sz="1600" dirty="0"/>
              <a:t>F.D. </a:t>
            </a:r>
            <a:r>
              <a:rPr lang="en-US" sz="1600" dirty="0" smtClean="0"/>
              <a:t>Thomas”—described </a:t>
            </a:r>
            <a:r>
              <a:rPr lang="en-US" sz="1600" dirty="0"/>
              <a:t>as “the moving picture man” by the </a:t>
            </a:r>
            <a:r>
              <a:rPr lang="en-US" sz="1600" i="1" dirty="0"/>
              <a:t>New York </a:t>
            </a:r>
            <a:r>
              <a:rPr lang="en-US" sz="1600" i="1" dirty="0" smtClean="0"/>
              <a:t>Telegraph</a:t>
            </a:r>
            <a:r>
              <a:rPr lang="en-US" sz="1600" dirty="0" smtClean="0"/>
              <a:t>—made two scenic-oriented films introduced late </a:t>
            </a:r>
            <a:r>
              <a:rPr lang="en-US" sz="1600" dirty="0"/>
              <a:t>in August 1907. These involved an American flag, fluttering on the screen behind a West Point cadet drill, and a behind-the-screen singing number using aerial films taken by Thomas that somehow were combined </a:t>
            </a:r>
            <a:r>
              <a:rPr lang="en-US" sz="1600" dirty="0" smtClean="0"/>
              <a:t>“with </a:t>
            </a:r>
            <a:r>
              <a:rPr lang="en-US" sz="1600" dirty="0"/>
              <a:t>enlarged heads, each six feet high, of Dockstader and three of his principal comedians.” “Moving pictures cut an important figure in Dockstader’s new exposition of advanced minstrelsy,” the </a:t>
            </a:r>
            <a:r>
              <a:rPr lang="en-US" sz="1600" i="1" dirty="0"/>
              <a:t>Telegraph</a:t>
            </a:r>
            <a:r>
              <a:rPr lang="en-US" sz="1600" dirty="0"/>
              <a:t> reported. </a:t>
            </a:r>
          </a:p>
        </p:txBody>
      </p:sp>
      <p:sp>
        <p:nvSpPr>
          <p:cNvPr id="5" name="TextBox 4"/>
          <p:cNvSpPr txBox="1"/>
          <p:nvPr/>
        </p:nvSpPr>
        <p:spPr>
          <a:xfrm>
            <a:off x="6258799" y="958295"/>
            <a:ext cx="2116607" cy="861774"/>
          </a:xfrm>
          <a:prstGeom prst="rect">
            <a:avLst/>
          </a:prstGeom>
          <a:solidFill>
            <a:schemeClr val="tx2"/>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000" b="1" dirty="0" smtClean="0">
                <a:solidFill>
                  <a:schemeClr val="bg1"/>
                </a:solidFill>
              </a:rPr>
              <a:t>1903</a:t>
            </a:r>
          </a:p>
          <a:p>
            <a:pPr algn="ctr"/>
            <a:r>
              <a:rPr lang="en-US" sz="800" b="1" dirty="0" smtClean="0">
                <a:solidFill>
                  <a:schemeClr val="accent6"/>
                </a:solidFill>
              </a:rPr>
              <a:t>*</a:t>
            </a:r>
            <a:r>
              <a:rPr lang="en-US" sz="800" dirty="0" smtClean="0">
                <a:solidFill>
                  <a:schemeClr val="accent6"/>
                </a:solidFill>
              </a:rPr>
              <a:t> Airship effect: “motion pictures and ingenious lighting effects heighten the illusion”</a:t>
            </a:r>
            <a:r>
              <a:rPr lang="en-US" sz="800" b="1" dirty="0" smtClean="0">
                <a:solidFill>
                  <a:schemeClr val="accent6"/>
                </a:solidFill>
              </a:rPr>
              <a:t>(UNATTRIBUTED; style  of THOMAS’s scenic effects) </a:t>
            </a:r>
            <a:r>
              <a:rPr lang="en-US" sz="800" dirty="0" smtClean="0">
                <a:solidFill>
                  <a:schemeClr val="accent6"/>
                </a:solidFill>
              </a:rPr>
              <a:t>*</a:t>
            </a:r>
          </a:p>
          <a:p>
            <a:pPr marL="171450" indent="-171450" algn="ctr">
              <a:buFontTx/>
              <a:buChar char="•"/>
            </a:pPr>
            <a:endParaRPr lang="en-US" sz="800" b="1" dirty="0">
              <a:solidFill>
                <a:schemeClr val="accent6"/>
              </a:solidFill>
            </a:endParaRPr>
          </a:p>
        </p:txBody>
      </p:sp>
      <p:sp>
        <p:nvSpPr>
          <p:cNvPr id="6" name="TextBox 5"/>
          <p:cNvSpPr txBox="1"/>
          <p:nvPr/>
        </p:nvSpPr>
        <p:spPr>
          <a:xfrm>
            <a:off x="6258799" y="1957523"/>
            <a:ext cx="2116607" cy="738664"/>
          </a:xfrm>
          <a:prstGeom prst="rect">
            <a:avLst/>
          </a:prstGeom>
          <a:solidFill>
            <a:schemeClr val="tx2"/>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000" b="1" dirty="0" smtClean="0">
                <a:solidFill>
                  <a:schemeClr val="bg1"/>
                </a:solidFill>
              </a:rPr>
              <a:t>1904</a:t>
            </a:r>
          </a:p>
          <a:p>
            <a:pPr algn="ctr"/>
            <a:r>
              <a:rPr lang="en-US" sz="800" b="1" dirty="0" smtClean="0">
                <a:solidFill>
                  <a:schemeClr val="accent5"/>
                </a:solidFill>
              </a:rPr>
              <a:t>*</a:t>
            </a:r>
            <a:r>
              <a:rPr lang="en-US" sz="800" dirty="0" smtClean="0">
                <a:solidFill>
                  <a:schemeClr val="accent5"/>
                </a:solidFill>
              </a:rPr>
              <a:t> Roosevelt scene </a:t>
            </a:r>
            <a:r>
              <a:rPr lang="en-US" sz="800" b="1" dirty="0" smtClean="0">
                <a:solidFill>
                  <a:schemeClr val="accent5"/>
                </a:solidFill>
              </a:rPr>
              <a:t>(PORTER: not used) *</a:t>
            </a:r>
          </a:p>
          <a:p>
            <a:pPr algn="ctr"/>
            <a:r>
              <a:rPr lang="en-US" sz="800" b="1" dirty="0" smtClean="0">
                <a:solidFill>
                  <a:schemeClr val="accent6"/>
                </a:solidFill>
              </a:rPr>
              <a:t>*</a:t>
            </a:r>
            <a:r>
              <a:rPr lang="en-US" sz="800" dirty="0" smtClean="0">
                <a:solidFill>
                  <a:schemeClr val="accent6"/>
                </a:solidFill>
              </a:rPr>
              <a:t> Dockstader blown from airship to earth by kinetograph</a:t>
            </a:r>
            <a:r>
              <a:rPr lang="en-US" sz="800" dirty="0">
                <a:solidFill>
                  <a:schemeClr val="accent6"/>
                </a:solidFill>
              </a:rPr>
              <a:t> </a:t>
            </a:r>
            <a:r>
              <a:rPr lang="en-US" sz="800" b="1" dirty="0" smtClean="0">
                <a:solidFill>
                  <a:schemeClr val="accent6"/>
                </a:solidFill>
              </a:rPr>
              <a:t>(UNATTRIBUTED) *</a:t>
            </a:r>
          </a:p>
          <a:p>
            <a:pPr marL="171450" indent="-171450" algn="ctr">
              <a:buFontTx/>
              <a:buChar char="•"/>
            </a:pPr>
            <a:endParaRPr lang="en-US" sz="800" dirty="0">
              <a:solidFill>
                <a:schemeClr val="accent6"/>
              </a:solidFill>
            </a:endParaRPr>
          </a:p>
        </p:txBody>
      </p:sp>
      <p:sp>
        <p:nvSpPr>
          <p:cNvPr id="7" name="TextBox 6"/>
          <p:cNvSpPr txBox="1"/>
          <p:nvPr/>
        </p:nvSpPr>
        <p:spPr>
          <a:xfrm>
            <a:off x="6233032" y="317376"/>
            <a:ext cx="2138242" cy="461665"/>
          </a:xfrm>
          <a:prstGeom prst="rect">
            <a:avLst/>
          </a:prstGeom>
          <a:solidFill>
            <a:srgbClr val="E8E4DB"/>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200" b="1" dirty="0" smtClean="0">
                <a:solidFill>
                  <a:schemeClr val="accent5">
                    <a:lumMod val="75000"/>
                  </a:schemeClr>
                </a:solidFill>
              </a:rPr>
              <a:t>DOCKSTADER</a:t>
            </a:r>
          </a:p>
          <a:p>
            <a:r>
              <a:rPr lang="en-US" sz="1200" b="1" dirty="0" smtClean="0">
                <a:solidFill>
                  <a:schemeClr val="accent5">
                    <a:lumMod val="75000"/>
                  </a:schemeClr>
                </a:solidFill>
              </a:rPr>
              <a:t>MULTIMEDIA SKETCHES</a:t>
            </a:r>
            <a:endParaRPr lang="en-US" sz="1200" b="1" dirty="0">
              <a:solidFill>
                <a:schemeClr val="accent5">
                  <a:lumMod val="75000"/>
                </a:schemeClr>
              </a:solidFill>
            </a:endParaRPr>
          </a:p>
        </p:txBody>
      </p:sp>
      <p:sp>
        <p:nvSpPr>
          <p:cNvPr id="8" name="TextBox 7"/>
          <p:cNvSpPr txBox="1"/>
          <p:nvPr/>
        </p:nvSpPr>
        <p:spPr>
          <a:xfrm>
            <a:off x="6224683" y="2818769"/>
            <a:ext cx="2146591" cy="2677656"/>
          </a:xfrm>
          <a:prstGeom prst="rect">
            <a:avLst/>
          </a:prstGeom>
          <a:solidFill>
            <a:schemeClr val="tx2"/>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000" b="1" dirty="0" smtClean="0">
                <a:solidFill>
                  <a:schemeClr val="bg1"/>
                </a:solidFill>
              </a:rPr>
              <a:t>1906</a:t>
            </a:r>
          </a:p>
          <a:p>
            <a:pPr algn="ctr"/>
            <a:r>
              <a:rPr lang="en-US" sz="800" dirty="0" smtClean="0">
                <a:solidFill>
                  <a:srgbClr val="867099"/>
                </a:solidFill>
              </a:rPr>
              <a:t>*</a:t>
            </a:r>
            <a:r>
              <a:rPr lang="en-US" sz="800" b="1" dirty="0" smtClean="0">
                <a:solidFill>
                  <a:srgbClr val="867099"/>
                </a:solidFill>
              </a:rPr>
              <a:t> </a:t>
            </a:r>
            <a:r>
              <a:rPr lang="en-US" sz="800" dirty="0" smtClean="0">
                <a:solidFill>
                  <a:srgbClr val="867099"/>
                </a:solidFill>
              </a:rPr>
              <a:t>Illusion of motorcar trip </a:t>
            </a:r>
            <a:r>
              <a:rPr lang="en-US" sz="800" b="1" dirty="0" smtClean="0">
                <a:solidFill>
                  <a:srgbClr val="867099"/>
                </a:solidFill>
              </a:rPr>
              <a:t>(UNATTRIBUTED; style  </a:t>
            </a:r>
            <a:r>
              <a:rPr lang="en-US" sz="800" b="1" dirty="0">
                <a:solidFill>
                  <a:srgbClr val="867099"/>
                </a:solidFill>
              </a:rPr>
              <a:t>of THOMAS’s scenic effects</a:t>
            </a:r>
            <a:r>
              <a:rPr lang="en-US" sz="800" b="1" dirty="0" smtClean="0">
                <a:solidFill>
                  <a:srgbClr val="867099"/>
                </a:solidFill>
              </a:rPr>
              <a:t>) * </a:t>
            </a:r>
          </a:p>
          <a:p>
            <a:pPr algn="ctr"/>
            <a:r>
              <a:rPr lang="en-US" sz="800" b="1" dirty="0" smtClean="0">
                <a:solidFill>
                  <a:srgbClr val="4C6F75"/>
                </a:solidFill>
              </a:rPr>
              <a:t>*</a:t>
            </a:r>
            <a:r>
              <a:rPr lang="en-US" sz="800" dirty="0" smtClean="0">
                <a:solidFill>
                  <a:srgbClr val="4C6F75"/>
                </a:solidFill>
              </a:rPr>
              <a:t> Dockstader chased by irate passengers: “when </a:t>
            </a:r>
            <a:r>
              <a:rPr lang="en-US" sz="800" dirty="0">
                <a:solidFill>
                  <a:srgbClr val="4C6F75"/>
                </a:solidFill>
              </a:rPr>
              <a:t>the lights are suddenly turned on Dockstader himself is discovered sitting in the mouth of the </a:t>
            </a:r>
            <a:r>
              <a:rPr lang="en-US" sz="800" dirty="0" smtClean="0">
                <a:solidFill>
                  <a:srgbClr val="4C6F75"/>
                </a:solidFill>
              </a:rPr>
              <a:t>[water] main </a:t>
            </a:r>
            <a:r>
              <a:rPr lang="en-US" sz="800" dirty="0">
                <a:solidFill>
                  <a:srgbClr val="4C6F75"/>
                </a:solidFill>
              </a:rPr>
              <a:t>just as he was when the picture came to its abrupt </a:t>
            </a:r>
            <a:r>
              <a:rPr lang="en-US" sz="800" dirty="0" smtClean="0">
                <a:solidFill>
                  <a:srgbClr val="4C6F75"/>
                </a:solidFill>
              </a:rPr>
              <a:t>conclusion“ </a:t>
            </a:r>
            <a:r>
              <a:rPr lang="en-US" sz="800" b="1" dirty="0" smtClean="0">
                <a:solidFill>
                  <a:srgbClr val="4C6F75"/>
                </a:solidFill>
              </a:rPr>
              <a:t>(PORTER) *</a:t>
            </a:r>
          </a:p>
          <a:p>
            <a:pPr algn="ctr"/>
            <a:r>
              <a:rPr lang="en-US" sz="800" b="1" dirty="0" smtClean="0">
                <a:solidFill>
                  <a:srgbClr val="867099"/>
                </a:solidFill>
              </a:rPr>
              <a:t>*</a:t>
            </a:r>
            <a:r>
              <a:rPr lang="en-US" sz="800" dirty="0" smtClean="0">
                <a:solidFill>
                  <a:srgbClr val="867099"/>
                </a:solidFill>
              </a:rPr>
              <a:t> Intro to </a:t>
            </a:r>
            <a:r>
              <a:rPr lang="en-US" sz="800" dirty="0">
                <a:solidFill>
                  <a:srgbClr val="867099"/>
                </a:solidFill>
              </a:rPr>
              <a:t>“Editor of the Bungville Corker</a:t>
            </a:r>
            <a:r>
              <a:rPr lang="en-US" sz="800" dirty="0" smtClean="0">
                <a:solidFill>
                  <a:srgbClr val="867099"/>
                </a:solidFill>
              </a:rPr>
              <a:t>” telephone sketch: “</a:t>
            </a:r>
            <a:r>
              <a:rPr lang="en-US" sz="800" dirty="0">
                <a:solidFill>
                  <a:srgbClr val="867099"/>
                </a:solidFill>
              </a:rPr>
              <a:t>The biograph depicts his arrival in town, his adventurous ride to the theatre, his making up in the dressing </a:t>
            </a:r>
            <a:r>
              <a:rPr lang="en-US" sz="800" dirty="0" smtClean="0">
                <a:solidFill>
                  <a:srgbClr val="867099"/>
                </a:solidFill>
              </a:rPr>
              <a:t>room. Then </a:t>
            </a:r>
            <a:r>
              <a:rPr lang="en-US" sz="800" dirty="0">
                <a:solidFill>
                  <a:srgbClr val="867099"/>
                </a:solidFill>
              </a:rPr>
              <a:t>Dockstader discloses himself as the boss of the city editor’s </a:t>
            </a:r>
            <a:r>
              <a:rPr lang="en-US" sz="800" dirty="0" smtClean="0">
                <a:solidFill>
                  <a:srgbClr val="867099"/>
                </a:solidFill>
              </a:rPr>
              <a:t>room” </a:t>
            </a:r>
            <a:r>
              <a:rPr lang="en-US" sz="800" b="1" dirty="0" smtClean="0">
                <a:solidFill>
                  <a:srgbClr val="867099"/>
                </a:solidFill>
              </a:rPr>
              <a:t>(PORTER) *</a:t>
            </a:r>
          </a:p>
          <a:p>
            <a:pPr algn="ctr"/>
            <a:r>
              <a:rPr lang="en-US" sz="800" b="1" dirty="0" smtClean="0">
                <a:solidFill>
                  <a:srgbClr val="4C6F75"/>
                </a:solidFill>
              </a:rPr>
              <a:t>*</a:t>
            </a:r>
            <a:r>
              <a:rPr lang="en-US" sz="800" dirty="0" smtClean="0">
                <a:solidFill>
                  <a:srgbClr val="4C6F75"/>
                </a:solidFill>
              </a:rPr>
              <a:t> “Love Moon” song: “</a:t>
            </a:r>
            <a:r>
              <a:rPr lang="en-US" sz="800" dirty="0">
                <a:solidFill>
                  <a:srgbClr val="4C6F75"/>
                </a:solidFill>
              </a:rPr>
              <a:t>biograph pictures representing the mobile features of the Girl in the </a:t>
            </a:r>
            <a:r>
              <a:rPr lang="en-US" sz="800" dirty="0" smtClean="0">
                <a:solidFill>
                  <a:srgbClr val="4C6F75"/>
                </a:solidFill>
              </a:rPr>
              <a:t>Moon” </a:t>
            </a:r>
            <a:r>
              <a:rPr lang="en-US" sz="800" b="1" dirty="0" smtClean="0">
                <a:solidFill>
                  <a:srgbClr val="4C6F75"/>
                </a:solidFill>
              </a:rPr>
              <a:t>(UNATTRIBUTED) *</a:t>
            </a:r>
            <a:endParaRPr lang="en-US" sz="800" dirty="0" smtClean="0">
              <a:solidFill>
                <a:srgbClr val="4C6F75"/>
              </a:solidFill>
            </a:endParaRPr>
          </a:p>
        </p:txBody>
      </p:sp>
      <p:sp>
        <p:nvSpPr>
          <p:cNvPr id="9" name="TextBox 8"/>
          <p:cNvSpPr txBox="1"/>
          <p:nvPr/>
        </p:nvSpPr>
        <p:spPr>
          <a:xfrm>
            <a:off x="6224683" y="5626454"/>
            <a:ext cx="2146591" cy="861774"/>
          </a:xfrm>
          <a:prstGeom prst="rect">
            <a:avLst/>
          </a:prstGeom>
          <a:solidFill>
            <a:srgbClr val="E8E4DB"/>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000" b="1" dirty="0" smtClean="0">
                <a:solidFill>
                  <a:schemeClr val="bg1"/>
                </a:solidFill>
              </a:rPr>
              <a:t>1907</a:t>
            </a:r>
          </a:p>
          <a:p>
            <a:pPr algn="ctr"/>
            <a:r>
              <a:rPr lang="en-US" sz="800" b="1" dirty="0" smtClean="0">
                <a:solidFill>
                  <a:srgbClr val="867099"/>
                </a:solidFill>
              </a:rPr>
              <a:t>*</a:t>
            </a:r>
            <a:r>
              <a:rPr lang="en-US" sz="800" dirty="0" smtClean="0">
                <a:solidFill>
                  <a:srgbClr val="867099"/>
                </a:solidFill>
              </a:rPr>
              <a:t> 15-foot American flag behind West Point cadet drill </a:t>
            </a:r>
            <a:r>
              <a:rPr lang="en-US" sz="800" b="1" dirty="0" smtClean="0">
                <a:solidFill>
                  <a:srgbClr val="867099"/>
                </a:solidFill>
              </a:rPr>
              <a:t>(THOMAS) *</a:t>
            </a:r>
          </a:p>
          <a:p>
            <a:pPr algn="ctr"/>
            <a:r>
              <a:rPr lang="en-US" sz="800" b="1" dirty="0" smtClean="0">
                <a:solidFill>
                  <a:schemeClr val="accent6"/>
                </a:solidFill>
              </a:rPr>
              <a:t>*</a:t>
            </a:r>
            <a:r>
              <a:rPr lang="en-US" sz="800" dirty="0" smtClean="0">
                <a:solidFill>
                  <a:schemeClr val="accent6"/>
                </a:solidFill>
              </a:rPr>
              <a:t> Aerial films behind singing heads </a:t>
            </a:r>
            <a:r>
              <a:rPr lang="en-US" sz="800" b="1" dirty="0" smtClean="0">
                <a:solidFill>
                  <a:schemeClr val="accent6"/>
                </a:solidFill>
              </a:rPr>
              <a:t>(THOMAS) *</a:t>
            </a:r>
          </a:p>
          <a:p>
            <a:pPr marL="171450" indent="-171450" algn="ctr">
              <a:buFontTx/>
              <a:buChar char="•"/>
            </a:pPr>
            <a:endParaRPr lang="en-US" sz="800" dirty="0">
              <a:solidFill>
                <a:schemeClr val="accent6"/>
              </a:solidFill>
            </a:endParaRPr>
          </a:p>
        </p:txBody>
      </p:sp>
    </p:spTree>
    <p:extLst>
      <p:ext uri="{BB962C8B-B14F-4D97-AF65-F5344CB8AC3E}">
        <p14:creationId xmlns:p14="http://schemas.microsoft.com/office/powerpoint/2010/main" val="33503048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8714" y="487777"/>
            <a:ext cx="8001000" cy="5878534"/>
          </a:xfrm>
          <a:prstGeom prst="rect">
            <a:avLst/>
          </a:prstGeom>
          <a:noFill/>
        </p:spPr>
        <p:txBody>
          <a:bodyPr wrap="square" rtlCol="0">
            <a:spAutoFit/>
          </a:bodyPr>
          <a:lstStyle/>
          <a:p>
            <a:pPr algn="ctr"/>
            <a:r>
              <a:rPr lang="en-US" sz="2400" dirty="0" smtClean="0"/>
              <a:t>	Q</a:t>
            </a:r>
            <a:r>
              <a:rPr lang="en-US" sz="1600" dirty="0" smtClean="0"/>
              <a:t>uestions arise about the Dockstader films:</a:t>
            </a:r>
          </a:p>
          <a:p>
            <a:pPr algn="ctr"/>
            <a:endParaRPr lang="en-US" sz="1600" dirty="0" smtClean="0"/>
          </a:p>
          <a:p>
            <a:pPr algn="ctr"/>
            <a:endParaRPr lang="en-US" sz="1600" dirty="0"/>
          </a:p>
          <a:p>
            <a:pPr algn="ctr"/>
            <a:r>
              <a:rPr lang="en-US" sz="1600" dirty="0" smtClean="0"/>
              <a:t>Four of the nine known films are unattributed. Were </a:t>
            </a:r>
            <a:r>
              <a:rPr lang="en-US" sz="1600" dirty="0"/>
              <a:t>these the work of Thomas, of Porter, of both men working together, or </a:t>
            </a:r>
            <a:r>
              <a:rPr lang="en-US" sz="1600" dirty="0" smtClean="0"/>
              <a:t>of someone </a:t>
            </a:r>
            <a:r>
              <a:rPr lang="en-US" sz="1600" dirty="0"/>
              <a:t>else</a:t>
            </a:r>
            <a:r>
              <a:rPr lang="en-US" sz="1600" dirty="0" smtClean="0"/>
              <a:t>?</a:t>
            </a:r>
          </a:p>
          <a:p>
            <a:pPr algn="ctr"/>
            <a:endParaRPr lang="en-US" sz="1600" dirty="0"/>
          </a:p>
          <a:p>
            <a:pPr algn="ctr"/>
            <a:r>
              <a:rPr lang="en-US" sz="1600" dirty="0" smtClean="0"/>
              <a:t>Jean </a:t>
            </a:r>
            <a:r>
              <a:rPr lang="en-US" sz="1600" dirty="0"/>
              <a:t>Havez surely introduced Frank Thomas to Dockstader and Porter, but </a:t>
            </a:r>
            <a:r>
              <a:rPr lang="en-US" sz="1600" dirty="0" smtClean="0"/>
              <a:t>when—before </a:t>
            </a:r>
            <a:r>
              <a:rPr lang="en-US" sz="1600" i="1" dirty="0" smtClean="0"/>
              <a:t>Spook Minstrels</a:t>
            </a:r>
            <a:r>
              <a:rPr lang="en-US" sz="1600" dirty="0" smtClean="0"/>
              <a:t> (1905)?</a:t>
            </a:r>
          </a:p>
          <a:p>
            <a:pPr algn="ctr"/>
            <a:endParaRPr lang="en-US" sz="1600" dirty="0"/>
          </a:p>
          <a:p>
            <a:pPr algn="ctr"/>
            <a:r>
              <a:rPr lang="en-US" sz="1600" dirty="0" smtClean="0"/>
              <a:t>Did </a:t>
            </a:r>
            <a:r>
              <a:rPr lang="en-US" sz="1600" dirty="0"/>
              <a:t>Thomas supply </a:t>
            </a:r>
            <a:r>
              <a:rPr lang="en-US" sz="1600" dirty="0" smtClean="0"/>
              <a:t>films </a:t>
            </a:r>
            <a:r>
              <a:rPr lang="en-US" sz="1600" dirty="0"/>
              <a:t>before </a:t>
            </a:r>
            <a:r>
              <a:rPr lang="en-US" sz="1600" dirty="0" smtClean="0"/>
              <a:t>1907</a:t>
            </a:r>
            <a:r>
              <a:rPr lang="en-US" sz="1600" dirty="0"/>
              <a:t> </a:t>
            </a:r>
            <a:r>
              <a:rPr lang="en-US" sz="1600" dirty="0" smtClean="0"/>
              <a:t>(during the period when Porter can be identified as making Dockstader films)?</a:t>
            </a:r>
          </a:p>
          <a:p>
            <a:pPr algn="ctr"/>
            <a:endParaRPr lang="en-US" sz="1600" dirty="0"/>
          </a:p>
          <a:p>
            <a:pPr algn="ctr"/>
            <a:r>
              <a:rPr lang="en-US" sz="1600" dirty="0"/>
              <a:t>M</a:t>
            </a:r>
            <a:r>
              <a:rPr lang="en-US" sz="1600" dirty="0" smtClean="0"/>
              <a:t>ight Thomas </a:t>
            </a:r>
            <a:r>
              <a:rPr lang="en-US" sz="1600" dirty="0"/>
              <a:t>have </a:t>
            </a:r>
            <a:r>
              <a:rPr lang="en-US" sz="1600" dirty="0" smtClean="0"/>
              <a:t>joined with Porter in </a:t>
            </a:r>
            <a:r>
              <a:rPr lang="en-US" sz="1600" dirty="0"/>
              <a:t>shooting </a:t>
            </a:r>
            <a:r>
              <a:rPr lang="en-US" sz="1600" dirty="0" smtClean="0"/>
              <a:t>films, perhaps learning filmmaking from him?</a:t>
            </a:r>
          </a:p>
          <a:p>
            <a:pPr algn="ctr"/>
            <a:endParaRPr lang="en-US" sz="1600" dirty="0"/>
          </a:p>
          <a:p>
            <a:pPr algn="ctr"/>
            <a:r>
              <a:rPr lang="en-US" sz="1600" dirty="0" smtClean="0"/>
              <a:t>Did Thomas use Edison technicians (e.g., lab, colorists) for his 1907 films?</a:t>
            </a:r>
          </a:p>
          <a:p>
            <a:pPr algn="ctr"/>
            <a:endParaRPr lang="en-US" sz="1600" dirty="0" smtClean="0"/>
          </a:p>
          <a:p>
            <a:pPr algn="ctr"/>
            <a:r>
              <a:rPr lang="en-US" sz="1600" dirty="0" smtClean="0"/>
              <a:t>Did Thomas know/work with </a:t>
            </a:r>
            <a:r>
              <a:rPr lang="en-US" sz="1600" dirty="0"/>
              <a:t>Edison </a:t>
            </a:r>
            <a:r>
              <a:rPr lang="en-US" sz="1600" dirty="0" smtClean="0"/>
              <a:t>employees (e.g., J. Searle Dawley or Norman O. Dawn)? </a:t>
            </a:r>
            <a:r>
              <a:rPr lang="en-US" sz="1600" dirty="0"/>
              <a:t>W</a:t>
            </a:r>
            <a:r>
              <a:rPr lang="en-US" sz="1600" dirty="0" smtClean="0"/>
              <a:t>ere </a:t>
            </a:r>
            <a:r>
              <a:rPr lang="en-US" sz="1600" dirty="0" smtClean="0"/>
              <a:t>they familiar with his work at this time and later?</a:t>
            </a:r>
          </a:p>
          <a:p>
            <a:pPr algn="ctr"/>
            <a:endParaRPr lang="en-US" sz="1600" dirty="0"/>
          </a:p>
          <a:p>
            <a:pPr algn="ctr"/>
            <a:r>
              <a:rPr lang="en-US" sz="1600" dirty="0" smtClean="0"/>
              <a:t>Was </a:t>
            </a:r>
            <a:r>
              <a:rPr lang="en-US" sz="1600" dirty="0"/>
              <a:t>George Layton involved</a:t>
            </a:r>
            <a:r>
              <a:rPr lang="en-US" sz="1600" dirty="0" smtClean="0"/>
              <a:t>?</a:t>
            </a:r>
          </a:p>
          <a:p>
            <a:pPr algn="ctr"/>
            <a:endParaRPr lang="en-US" sz="1600" dirty="0"/>
          </a:p>
          <a:p>
            <a:pPr algn="ctr"/>
            <a:r>
              <a:rPr lang="en-US" sz="1600" dirty="0" smtClean="0"/>
              <a:t>When </a:t>
            </a:r>
            <a:r>
              <a:rPr lang="en-US" sz="1600" dirty="0"/>
              <a:t>did Thomas become publicly recognizable as “the moving picture man”? </a:t>
            </a:r>
            <a:r>
              <a:rPr lang="en-US" sz="1600" dirty="0" smtClean="0"/>
              <a:t> </a:t>
            </a:r>
            <a:endParaRPr lang="en-US" sz="1600" dirty="0"/>
          </a:p>
        </p:txBody>
      </p:sp>
    </p:spTree>
    <p:extLst>
      <p:ext uri="{BB962C8B-B14F-4D97-AF65-F5344CB8AC3E}">
        <p14:creationId xmlns:p14="http://schemas.microsoft.com/office/powerpoint/2010/main" val="224627829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72887" y="2031714"/>
            <a:ext cx="3955850" cy="2508961"/>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descr="Warning-FDT, Ziegfeld-CLIPP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889" y="2103025"/>
            <a:ext cx="3793758" cy="2311399"/>
          </a:xfrm>
          <a:prstGeom prst="rect">
            <a:avLst/>
          </a:prstGeom>
        </p:spPr>
      </p:pic>
      <p:sp>
        <p:nvSpPr>
          <p:cNvPr id="7" name="Rectangle 6"/>
          <p:cNvSpPr/>
          <p:nvPr/>
        </p:nvSpPr>
        <p:spPr>
          <a:xfrm>
            <a:off x="2542296" y="2269190"/>
            <a:ext cx="2527843" cy="3341219"/>
          </a:xfrm>
          <a:prstGeom prst="rect">
            <a:avLst/>
          </a:prstGeom>
          <a:solidFill>
            <a:srgbClr val="302C2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extBox 1"/>
          <p:cNvSpPr txBox="1"/>
          <p:nvPr/>
        </p:nvSpPr>
        <p:spPr>
          <a:xfrm>
            <a:off x="5150140" y="1734768"/>
            <a:ext cx="3789301" cy="4647427"/>
          </a:xfrm>
          <a:prstGeom prst="rect">
            <a:avLst/>
          </a:prstGeom>
          <a:noFill/>
        </p:spPr>
        <p:txBody>
          <a:bodyPr wrap="square" rtlCol="0">
            <a:spAutoFit/>
          </a:bodyPr>
          <a:lstStyle/>
          <a:p>
            <a:pPr algn="just"/>
            <a:r>
              <a:rPr lang="en-US" dirty="0"/>
              <a:t>	</a:t>
            </a:r>
            <a:r>
              <a:rPr lang="en-US" sz="2400" dirty="0" smtClean="0"/>
              <a:t>F</a:t>
            </a:r>
            <a:r>
              <a:rPr lang="en-US" sz="1600" dirty="0" smtClean="0"/>
              <a:t>lorenz </a:t>
            </a:r>
            <a:r>
              <a:rPr lang="en-US" sz="1600" dirty="0"/>
              <a:t>Ziegfeld snatched the effect from the vaudeville stage for his </a:t>
            </a:r>
            <a:r>
              <a:rPr lang="en-US" sz="1600" i="1" dirty="0"/>
              <a:t>Follies of 1907</a:t>
            </a:r>
            <a:r>
              <a:rPr lang="en-US" sz="1600" dirty="0"/>
              <a:t>, which opened in early July. Before the month ended, Thomas, Ziegfeld, and their attorney placed legal warnings in entertainment trade journals against “reproduction or imitation” of, not only the surf film effect, but also more generally “[i]n an illusion apparatus, a screen means to throw a moving picture upon the screen representing a scene, and means to permit the entrance of animate bodies through the screen to form a part of the scene in association with the moving picture.” Thomas had filed a patent for this “Illusion Apparatus” in April of 1907, and it was granted in August</a:t>
            </a:r>
            <a:r>
              <a:rPr lang="en-US" sz="1600" dirty="0" smtClean="0"/>
              <a:t>.</a:t>
            </a:r>
            <a:endParaRPr lang="en-US" sz="1600" dirty="0"/>
          </a:p>
        </p:txBody>
      </p:sp>
      <p:sp>
        <p:nvSpPr>
          <p:cNvPr id="5" name="TextBox 4"/>
          <p:cNvSpPr txBox="1"/>
          <p:nvPr/>
        </p:nvSpPr>
        <p:spPr>
          <a:xfrm>
            <a:off x="197792" y="258529"/>
            <a:ext cx="8741649" cy="1446550"/>
          </a:xfrm>
          <a:prstGeom prst="rect">
            <a:avLst/>
          </a:prstGeom>
          <a:noFill/>
        </p:spPr>
        <p:txBody>
          <a:bodyPr wrap="square" rtlCol="0">
            <a:spAutoFit/>
          </a:bodyPr>
          <a:lstStyle/>
          <a:p>
            <a:pPr algn="just"/>
            <a:r>
              <a:rPr lang="en-US" sz="1600" dirty="0" smtClean="0"/>
              <a:t>	</a:t>
            </a:r>
            <a:r>
              <a:rPr lang="en-US" sz="2400" dirty="0" smtClean="0"/>
              <a:t>F</a:t>
            </a:r>
            <a:r>
              <a:rPr lang="en-US" sz="1600" dirty="0" smtClean="0"/>
              <a:t>rank </a:t>
            </a:r>
            <a:r>
              <a:rPr lang="en-US" sz="1600" dirty="0"/>
              <a:t>Thomas’s 1907 films for Dockstader may have been his last minstrel work. At the end of 1906, with the act “Vacation </a:t>
            </a:r>
            <a:r>
              <a:rPr lang="en-US" sz="1600" dirty="0" smtClean="0"/>
              <a:t>Time” </a:t>
            </a:r>
            <a:r>
              <a:rPr lang="en-US" sz="1600" dirty="0"/>
              <a:t>performed by the Eight English Summer Girls, Thomas placed what was to become his signature effect—surf bathers romping in motion-picture waves and diving in and out of </a:t>
            </a:r>
            <a:r>
              <a:rPr lang="en-US" sz="1600" dirty="0" smtClean="0"/>
              <a:t>“traps” </a:t>
            </a:r>
            <a:r>
              <a:rPr lang="en-US" sz="1600" dirty="0"/>
              <a:t>through an upstage screen—at Keith and Proctor’s Fifth Avenue Theatre in New York. </a:t>
            </a:r>
          </a:p>
        </p:txBody>
      </p:sp>
      <p:pic>
        <p:nvPicPr>
          <p:cNvPr id="9" name="Picture 8" descr="FDT 1907-bather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5226" y="2580359"/>
            <a:ext cx="2283495" cy="2732339"/>
          </a:xfrm>
          <a:prstGeom prst="rect">
            <a:avLst/>
          </a:prstGeom>
        </p:spPr>
      </p:pic>
      <p:pic>
        <p:nvPicPr>
          <p:cNvPr id="8" name="Picture 7" descr="Gibson Bathing Girl-LoC.jpg"/>
          <p:cNvPicPr>
            <a:picLocks noChangeAspect="1"/>
          </p:cNvPicPr>
          <p:nvPr/>
        </p:nvPicPr>
        <p:blipFill rotWithShape="1">
          <a:blip r:embed="rId4">
            <a:extLst>
              <a:ext uri="{28A0092B-C50C-407E-A947-70E740481C1C}">
                <a14:useLocalDpi xmlns:a14="http://schemas.microsoft.com/office/drawing/2010/main" val="0"/>
              </a:ext>
            </a:extLst>
          </a:blip>
          <a:srcRect l="3407" t="3029" r="3532" b="5811"/>
          <a:stretch/>
        </p:blipFill>
        <p:spPr>
          <a:xfrm>
            <a:off x="1147251" y="4400440"/>
            <a:ext cx="1687979" cy="2139812"/>
          </a:xfrm>
          <a:prstGeom prst="rect">
            <a:avLst/>
          </a:prstGeom>
        </p:spPr>
      </p:pic>
    </p:spTree>
    <p:extLst>
      <p:ext uri="{BB962C8B-B14F-4D97-AF65-F5344CB8AC3E}">
        <p14:creationId xmlns:p14="http://schemas.microsoft.com/office/powerpoint/2010/main" val="225627113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57653" y="369888"/>
            <a:ext cx="4354046" cy="3908762"/>
          </a:xfrm>
          <a:prstGeom prst="rect">
            <a:avLst/>
          </a:prstGeom>
          <a:noFill/>
        </p:spPr>
        <p:txBody>
          <a:bodyPr wrap="square" rtlCol="0">
            <a:spAutoFit/>
          </a:bodyPr>
          <a:lstStyle/>
          <a:p>
            <a:pPr algn="just"/>
            <a:r>
              <a:rPr lang="en-US" sz="1600" dirty="0" smtClean="0"/>
              <a:t>	</a:t>
            </a:r>
            <a:r>
              <a:rPr lang="en-US" sz="2400" dirty="0" smtClean="0"/>
              <a:t>T</a:t>
            </a:r>
            <a:r>
              <a:rPr lang="en-US" sz="1600" dirty="0" smtClean="0"/>
              <a:t>he </a:t>
            </a:r>
            <a:r>
              <a:rPr lang="en-US" sz="1600" dirty="0"/>
              <a:t>timing of this patent, and the publicized flexing of legal “muscle” protecting it, coincides with the decision of the Edison conglomerate to withdraw from the production of theatrical specialty films. At this time, whatever reputation Thomas had as a “moving picture man” was barely established, so his one patent probably would not have been a threat to the Motion Picture Patent Company, which could have bought out his interests, as they did with individual patent holders of film technology. But could there have been a connection between Thomas and the MPPC’s relinquishing of the specialty film business</a:t>
            </a:r>
            <a:r>
              <a:rPr lang="en-US" sz="1600" dirty="0" smtClean="0"/>
              <a:t>?</a:t>
            </a:r>
            <a:endParaRPr lang="en-US" sz="1600" dirty="0"/>
          </a:p>
        </p:txBody>
      </p:sp>
      <p:sp>
        <p:nvSpPr>
          <p:cNvPr id="3" name="Right Arrow Callout 2"/>
          <p:cNvSpPr/>
          <p:nvPr/>
        </p:nvSpPr>
        <p:spPr>
          <a:xfrm>
            <a:off x="320007" y="340766"/>
            <a:ext cx="1820050" cy="1466594"/>
          </a:xfrm>
          <a:prstGeom prst="rightArrow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320007" y="378847"/>
            <a:ext cx="1160031" cy="1477328"/>
          </a:xfrm>
          <a:prstGeom prst="rect">
            <a:avLst/>
          </a:prstGeom>
          <a:noFill/>
        </p:spPr>
        <p:txBody>
          <a:bodyPr wrap="square" rtlCol="0">
            <a:spAutoFit/>
          </a:bodyPr>
          <a:lstStyle/>
          <a:p>
            <a:pPr algn="just"/>
            <a:r>
              <a:rPr lang="en-US" sz="900" dirty="0" smtClean="0">
                <a:solidFill>
                  <a:schemeClr val="bg1"/>
                </a:solidFill>
              </a:rPr>
              <a:t>Could there have been an acknowledged handover from Porter and Edison to Thomas? Scenic background films would have had little value for distribution.</a:t>
            </a:r>
            <a:endParaRPr lang="en-US" sz="900" dirty="0">
              <a:solidFill>
                <a:schemeClr val="bg1"/>
              </a:solidFill>
            </a:endParaRPr>
          </a:p>
        </p:txBody>
      </p:sp>
      <p:sp>
        <p:nvSpPr>
          <p:cNvPr id="6" name="Left Arrow Callout 5"/>
          <p:cNvSpPr/>
          <p:nvPr/>
        </p:nvSpPr>
        <p:spPr>
          <a:xfrm>
            <a:off x="6712486" y="754034"/>
            <a:ext cx="2117754" cy="3911452"/>
          </a:xfrm>
          <a:prstGeom prst="leftArrow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7540205" y="754035"/>
            <a:ext cx="1290035" cy="2862323"/>
          </a:xfrm>
          <a:prstGeom prst="rect">
            <a:avLst/>
          </a:prstGeom>
        </p:spPr>
        <p:txBody>
          <a:bodyPr wrap="square">
            <a:spAutoFit/>
          </a:bodyPr>
          <a:lstStyle/>
          <a:p>
            <a:pPr algn="just"/>
            <a:r>
              <a:rPr lang="en-US" sz="900" dirty="0" smtClean="0">
                <a:solidFill>
                  <a:schemeClr val="bg1"/>
                </a:solidFill>
              </a:rPr>
              <a:t>Might </a:t>
            </a:r>
            <a:r>
              <a:rPr lang="en-US" sz="900" dirty="0">
                <a:solidFill>
                  <a:schemeClr val="bg1"/>
                </a:solidFill>
              </a:rPr>
              <a:t>Ziegfeld </a:t>
            </a:r>
            <a:r>
              <a:rPr lang="en-US" sz="900" dirty="0" smtClean="0">
                <a:solidFill>
                  <a:schemeClr val="bg1"/>
                </a:solidFill>
              </a:rPr>
              <a:t>have had </a:t>
            </a:r>
            <a:r>
              <a:rPr lang="en-US" sz="900" dirty="0">
                <a:solidFill>
                  <a:schemeClr val="bg1"/>
                </a:solidFill>
              </a:rPr>
              <a:t>personal or professional </a:t>
            </a:r>
            <a:r>
              <a:rPr lang="en-US" sz="900" dirty="0" smtClean="0">
                <a:solidFill>
                  <a:schemeClr val="bg1"/>
                </a:solidFill>
              </a:rPr>
              <a:t>influence at </a:t>
            </a:r>
            <a:r>
              <a:rPr lang="en-US" sz="900" dirty="0">
                <a:solidFill>
                  <a:schemeClr val="bg1"/>
                </a:solidFill>
              </a:rPr>
              <a:t>the Edison Studios? </a:t>
            </a:r>
            <a:r>
              <a:rPr lang="en-US" sz="900" dirty="0" smtClean="0">
                <a:solidFill>
                  <a:schemeClr val="bg1"/>
                </a:solidFill>
              </a:rPr>
              <a:t>Besides his clients, </a:t>
            </a:r>
            <a:r>
              <a:rPr lang="en-US" sz="900" dirty="0">
                <a:solidFill>
                  <a:schemeClr val="bg1"/>
                </a:solidFill>
              </a:rPr>
              <a:t>Sandow and Anna </a:t>
            </a:r>
            <a:r>
              <a:rPr lang="en-US" sz="900" dirty="0" smtClean="0">
                <a:solidFill>
                  <a:schemeClr val="bg1"/>
                </a:solidFill>
              </a:rPr>
              <a:t>Held, appearing in </a:t>
            </a:r>
            <a:r>
              <a:rPr lang="en-US" sz="900" dirty="0">
                <a:solidFill>
                  <a:schemeClr val="bg1"/>
                </a:solidFill>
              </a:rPr>
              <a:t>early </a:t>
            </a:r>
            <a:r>
              <a:rPr lang="en-US" sz="900" dirty="0" smtClean="0">
                <a:solidFill>
                  <a:schemeClr val="bg1"/>
                </a:solidFill>
              </a:rPr>
              <a:t>Edison films, one </a:t>
            </a:r>
            <a:r>
              <a:rPr lang="en-US" sz="900" dirty="0">
                <a:solidFill>
                  <a:schemeClr val="bg1"/>
                </a:solidFill>
              </a:rPr>
              <a:t>of </a:t>
            </a:r>
            <a:r>
              <a:rPr lang="en-US" sz="900" dirty="0" smtClean="0">
                <a:solidFill>
                  <a:schemeClr val="bg1"/>
                </a:solidFill>
              </a:rPr>
              <a:t>the two known exceptions the </a:t>
            </a:r>
            <a:r>
              <a:rPr lang="en-US" sz="900" dirty="0">
                <a:solidFill>
                  <a:schemeClr val="bg1"/>
                </a:solidFill>
              </a:rPr>
              <a:t>Edison Studios made to the “marginal film practices” prohibition was the production of a song </a:t>
            </a:r>
            <a:r>
              <a:rPr lang="en-US" sz="900" dirty="0" smtClean="0">
                <a:solidFill>
                  <a:schemeClr val="bg1"/>
                </a:solidFill>
              </a:rPr>
              <a:t>film, </a:t>
            </a:r>
            <a:r>
              <a:rPr lang="en-US" sz="900" i="1" dirty="0">
                <a:solidFill>
                  <a:schemeClr val="bg1"/>
                </a:solidFill>
              </a:rPr>
              <a:t>The Comet</a:t>
            </a:r>
            <a:r>
              <a:rPr lang="en-US" sz="900" dirty="0">
                <a:solidFill>
                  <a:schemeClr val="bg1"/>
                </a:solidFill>
              </a:rPr>
              <a:t> (featuring Held and Harry Watson</a:t>
            </a:r>
            <a:r>
              <a:rPr lang="en-US" sz="900" dirty="0" smtClean="0">
                <a:solidFill>
                  <a:schemeClr val="bg1"/>
                </a:solidFill>
              </a:rPr>
              <a:t>), </a:t>
            </a:r>
            <a:r>
              <a:rPr lang="en-US" sz="900" dirty="0">
                <a:solidFill>
                  <a:schemeClr val="bg1"/>
                </a:solidFill>
              </a:rPr>
              <a:t>for Ziegfeld’s </a:t>
            </a:r>
            <a:r>
              <a:rPr lang="en-US" sz="900" i="1" dirty="0">
                <a:solidFill>
                  <a:schemeClr val="bg1"/>
                </a:solidFill>
              </a:rPr>
              <a:t>Follies of 1910</a:t>
            </a:r>
            <a:r>
              <a:rPr lang="en-US" sz="900" dirty="0">
                <a:solidFill>
                  <a:schemeClr val="bg1"/>
                </a:solidFill>
              </a:rPr>
              <a:t>. </a:t>
            </a:r>
          </a:p>
        </p:txBody>
      </p:sp>
      <p:pic>
        <p:nvPicPr>
          <p:cNvPr id="10" name="Picture 9" descr="THE COME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0205" y="3692595"/>
            <a:ext cx="1194032" cy="895523"/>
          </a:xfrm>
          <a:prstGeom prst="rect">
            <a:avLst/>
          </a:prstGeom>
        </p:spPr>
      </p:pic>
      <p:sp>
        <p:nvSpPr>
          <p:cNvPr id="12" name="Right Arrow Callout 11"/>
          <p:cNvSpPr/>
          <p:nvPr/>
        </p:nvSpPr>
        <p:spPr>
          <a:xfrm>
            <a:off x="320007" y="1965504"/>
            <a:ext cx="1820050" cy="1090506"/>
          </a:xfrm>
          <a:prstGeom prst="rightArrow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Box 12"/>
          <p:cNvSpPr txBox="1"/>
          <p:nvPr/>
        </p:nvSpPr>
        <p:spPr>
          <a:xfrm>
            <a:off x="320007" y="1994181"/>
            <a:ext cx="1160031" cy="1061829"/>
          </a:xfrm>
          <a:prstGeom prst="rect">
            <a:avLst/>
          </a:prstGeom>
          <a:noFill/>
        </p:spPr>
        <p:txBody>
          <a:bodyPr wrap="square" rtlCol="0">
            <a:spAutoFit/>
          </a:bodyPr>
          <a:lstStyle/>
          <a:p>
            <a:pPr algn="just"/>
            <a:r>
              <a:rPr lang="en-US" sz="900" dirty="0" smtClean="0">
                <a:solidFill>
                  <a:schemeClr val="bg1"/>
                </a:solidFill>
              </a:rPr>
              <a:t>With the rise of narrative film form, </a:t>
            </a:r>
            <a:r>
              <a:rPr lang="en-US" sz="900" i="1" dirty="0" smtClean="0">
                <a:solidFill>
                  <a:schemeClr val="bg1"/>
                </a:solidFill>
              </a:rPr>
              <a:t>any</a:t>
            </a:r>
            <a:r>
              <a:rPr lang="en-US" sz="900" dirty="0" smtClean="0">
                <a:solidFill>
                  <a:schemeClr val="bg1"/>
                </a:solidFill>
              </a:rPr>
              <a:t> theatrical specialty films would have had little value for distribution.</a:t>
            </a:r>
            <a:endParaRPr lang="en-US" sz="900" dirty="0">
              <a:solidFill>
                <a:schemeClr val="bg1"/>
              </a:solidFill>
            </a:endParaRPr>
          </a:p>
        </p:txBody>
      </p:sp>
      <p:sp>
        <p:nvSpPr>
          <p:cNvPr id="14" name="Up Arrow Callout 13"/>
          <p:cNvSpPr/>
          <p:nvPr/>
        </p:nvSpPr>
        <p:spPr>
          <a:xfrm>
            <a:off x="1955770" y="4674134"/>
            <a:ext cx="3235990" cy="1936135"/>
          </a:xfrm>
          <a:prstGeom prst="upArrow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p:cNvSpPr/>
          <p:nvPr/>
        </p:nvSpPr>
        <p:spPr>
          <a:xfrm>
            <a:off x="1915127" y="5391928"/>
            <a:ext cx="3276633" cy="1200329"/>
          </a:xfrm>
          <a:prstGeom prst="rect">
            <a:avLst/>
          </a:prstGeom>
        </p:spPr>
        <p:txBody>
          <a:bodyPr wrap="square">
            <a:spAutoFit/>
          </a:bodyPr>
          <a:lstStyle/>
          <a:p>
            <a:pPr algn="just"/>
            <a:r>
              <a:rPr lang="en-US" sz="900" dirty="0">
                <a:solidFill>
                  <a:schemeClr val="bg1"/>
                </a:solidFill>
              </a:rPr>
              <a:t>L</a:t>
            </a:r>
            <a:r>
              <a:rPr lang="en-US" sz="900" dirty="0" smtClean="0">
                <a:solidFill>
                  <a:schemeClr val="bg1"/>
                </a:solidFill>
              </a:rPr>
              <a:t>ooming </a:t>
            </a:r>
            <a:r>
              <a:rPr lang="en-US" sz="900" dirty="0">
                <a:solidFill>
                  <a:schemeClr val="bg1"/>
                </a:solidFill>
              </a:rPr>
              <a:t>behind Ziegfeld, </a:t>
            </a:r>
            <a:r>
              <a:rPr lang="en-US" sz="900" dirty="0" smtClean="0">
                <a:solidFill>
                  <a:schemeClr val="bg1"/>
                </a:solidFill>
              </a:rPr>
              <a:t>were the </a:t>
            </a:r>
            <a:r>
              <a:rPr lang="en-US" sz="900" dirty="0">
                <a:solidFill>
                  <a:schemeClr val="bg1"/>
                </a:solidFill>
              </a:rPr>
              <a:t>larger legal “muscles” of the Theatrical Syndicate—</a:t>
            </a:r>
            <a:r>
              <a:rPr lang="en-US" sz="900" dirty="0" smtClean="0">
                <a:solidFill>
                  <a:schemeClr val="bg1"/>
                </a:solidFill>
              </a:rPr>
              <a:t>the </a:t>
            </a:r>
            <a:r>
              <a:rPr lang="en-US" sz="900" dirty="0">
                <a:solidFill>
                  <a:schemeClr val="bg1"/>
                </a:solidFill>
              </a:rPr>
              <a:t>trust of theatre managers and booking agents </a:t>
            </a:r>
            <a:r>
              <a:rPr lang="en-US" sz="900" dirty="0" smtClean="0">
                <a:solidFill>
                  <a:schemeClr val="bg1"/>
                </a:solidFill>
              </a:rPr>
              <a:t>which </a:t>
            </a:r>
            <a:r>
              <a:rPr lang="en-US" sz="900" dirty="0">
                <a:solidFill>
                  <a:schemeClr val="bg1"/>
                </a:solidFill>
              </a:rPr>
              <a:t>centralized, standardized, and controlled the business of </a:t>
            </a:r>
            <a:r>
              <a:rPr lang="en-US" sz="900" dirty="0" smtClean="0">
                <a:solidFill>
                  <a:schemeClr val="bg1"/>
                </a:solidFill>
              </a:rPr>
              <a:t>theatre. (Perhaps </a:t>
            </a:r>
            <a:r>
              <a:rPr lang="en-US" sz="900" dirty="0">
                <a:solidFill>
                  <a:schemeClr val="bg1"/>
                </a:solidFill>
              </a:rPr>
              <a:t>a </a:t>
            </a:r>
            <a:r>
              <a:rPr lang="en-US" sz="900" dirty="0" smtClean="0">
                <a:solidFill>
                  <a:schemeClr val="bg1"/>
                </a:solidFill>
              </a:rPr>
              <a:t>consolidation model </a:t>
            </a:r>
            <a:r>
              <a:rPr lang="en-US" sz="900" dirty="0">
                <a:solidFill>
                  <a:schemeClr val="bg1"/>
                </a:solidFill>
              </a:rPr>
              <a:t>for the fledgling American motion-picture industry</a:t>
            </a:r>
            <a:r>
              <a:rPr lang="en-US" sz="900" dirty="0" smtClean="0">
                <a:solidFill>
                  <a:schemeClr val="bg1"/>
                </a:solidFill>
              </a:rPr>
              <a:t>?) </a:t>
            </a:r>
            <a:r>
              <a:rPr lang="en-US" sz="900" dirty="0">
                <a:solidFill>
                  <a:schemeClr val="bg1"/>
                </a:solidFill>
              </a:rPr>
              <a:t>For nearly a decade and a half, the Syndicate </a:t>
            </a:r>
            <a:r>
              <a:rPr lang="en-US" sz="900" dirty="0" smtClean="0">
                <a:solidFill>
                  <a:schemeClr val="bg1"/>
                </a:solidFill>
              </a:rPr>
              <a:t>operated </a:t>
            </a:r>
            <a:r>
              <a:rPr lang="en-US" sz="900" dirty="0">
                <a:solidFill>
                  <a:schemeClr val="bg1"/>
                </a:solidFill>
              </a:rPr>
              <a:t>as a monopoly until the Shubert brothers broke its control in 1910 and established their own domination. </a:t>
            </a:r>
            <a:endParaRPr lang="en-US" sz="900" dirty="0" smtClean="0">
              <a:solidFill>
                <a:schemeClr val="bg1"/>
              </a:solidFill>
            </a:endParaRPr>
          </a:p>
        </p:txBody>
      </p:sp>
      <p:sp>
        <p:nvSpPr>
          <p:cNvPr id="16" name="Up Arrow Callout 15"/>
          <p:cNvSpPr/>
          <p:nvPr/>
        </p:nvSpPr>
        <p:spPr>
          <a:xfrm>
            <a:off x="5352116" y="4665486"/>
            <a:ext cx="3382121" cy="1936135"/>
          </a:xfrm>
          <a:prstGeom prst="upArrow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just"/>
            <a:r>
              <a:rPr lang="en-US" sz="900" dirty="0">
                <a:solidFill>
                  <a:schemeClr val="bg1"/>
                </a:solidFill>
              </a:rPr>
              <a:t>Syndicate theatres were needed for motion-picture bookings. </a:t>
            </a:r>
            <a:r>
              <a:rPr lang="en-US" sz="900" dirty="0" smtClean="0">
                <a:solidFill>
                  <a:schemeClr val="bg1"/>
                </a:solidFill>
              </a:rPr>
              <a:t> Members </a:t>
            </a:r>
            <a:r>
              <a:rPr lang="en-US" sz="900" dirty="0">
                <a:solidFill>
                  <a:schemeClr val="bg1"/>
                </a:solidFill>
              </a:rPr>
              <a:t>of the newly forming motion-picture conglomerate, circa 1907-1908, might have </a:t>
            </a:r>
            <a:r>
              <a:rPr lang="en-US" sz="900" dirty="0" smtClean="0">
                <a:solidFill>
                  <a:schemeClr val="bg1"/>
                </a:solidFill>
              </a:rPr>
              <a:t>decided </a:t>
            </a:r>
            <a:r>
              <a:rPr lang="en-US" sz="900" dirty="0">
                <a:solidFill>
                  <a:schemeClr val="bg1"/>
                </a:solidFill>
              </a:rPr>
              <a:t>the theatrical specialty film business was not extensive or lucrative enough to hold onto once there was a patent and possible Syndicate backing to challenge the kind of background scenery effects that comprised a sizable portion of the already small sideline business of films for multimedia performance. </a:t>
            </a:r>
          </a:p>
        </p:txBody>
      </p:sp>
      <p:sp>
        <p:nvSpPr>
          <p:cNvPr id="7" name="Right Arrow Callout 6"/>
          <p:cNvSpPr/>
          <p:nvPr/>
        </p:nvSpPr>
        <p:spPr>
          <a:xfrm>
            <a:off x="320007" y="3380732"/>
            <a:ext cx="1676406" cy="2901237"/>
          </a:xfrm>
          <a:prstGeom prst="rightArrow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320007" y="3419646"/>
            <a:ext cx="1082073" cy="2862323"/>
          </a:xfrm>
          <a:prstGeom prst="rect">
            <a:avLst/>
          </a:prstGeom>
          <a:noFill/>
        </p:spPr>
        <p:txBody>
          <a:bodyPr wrap="square" rtlCol="0">
            <a:spAutoFit/>
          </a:bodyPr>
          <a:lstStyle/>
          <a:p>
            <a:pPr algn="just"/>
            <a:r>
              <a:rPr lang="en-US" sz="900" dirty="0" smtClean="0">
                <a:solidFill>
                  <a:schemeClr val="bg1"/>
                </a:solidFill>
              </a:rPr>
              <a:t>The MPPC did not want its exchanges and distributors  making local films. (E.g., Edison affiliate, the Kinetograph Co., is credited in theatre programs with Kliegl Bros. as providing the moving picture effects in 1906 for the Broadway musical </a:t>
            </a:r>
            <a:r>
              <a:rPr lang="en-US" sz="900" i="1" dirty="0" smtClean="0">
                <a:solidFill>
                  <a:schemeClr val="bg1"/>
                </a:solidFill>
              </a:rPr>
              <a:t>The Vanderbilt Cup</a:t>
            </a:r>
            <a:r>
              <a:rPr lang="en-US" sz="900" dirty="0" smtClean="0">
                <a:solidFill>
                  <a:schemeClr val="bg1"/>
                </a:solidFill>
              </a:rPr>
              <a:t>.) Such filmmaking was prohibited after 1908.</a:t>
            </a:r>
            <a:endParaRPr lang="en-US" sz="900" dirty="0">
              <a:solidFill>
                <a:schemeClr val="bg1"/>
              </a:solidFill>
            </a:endParaRPr>
          </a:p>
        </p:txBody>
      </p:sp>
    </p:spTree>
    <p:extLst>
      <p:ext uri="{BB962C8B-B14F-4D97-AF65-F5344CB8AC3E}">
        <p14:creationId xmlns:p14="http://schemas.microsoft.com/office/powerpoint/2010/main" val="368652782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96821" y="1343650"/>
            <a:ext cx="4562946" cy="2062103"/>
          </a:xfrm>
          <a:prstGeom prst="rect">
            <a:avLst/>
          </a:prstGeom>
        </p:spPr>
        <p:txBody>
          <a:bodyPr wrap="square">
            <a:spAutoFit/>
          </a:bodyPr>
          <a:lstStyle/>
          <a:p>
            <a:pPr algn="just"/>
            <a:r>
              <a:rPr lang="en-US" sz="1600" dirty="0" smtClean="0"/>
              <a:t>multimedia scenery, this </a:t>
            </a:r>
            <a:r>
              <a:rPr lang="en-US" sz="1600" dirty="0"/>
              <a:t>format was the source of Thomas’s three patents, issued in the United States in 1907, 1910, and 1916. </a:t>
            </a:r>
            <a:r>
              <a:rPr lang="en-US" sz="1600" dirty="0" smtClean="0"/>
              <a:t> These consisted of a white rear screen (sometimes with foreground elements painted in color) that had openings for actors, various groundrows or groundcloths, motion-picture and stereopticon projectors, and spotlights.</a:t>
            </a:r>
            <a:endParaRPr lang="en-US" sz="1600" dirty="0"/>
          </a:p>
        </p:txBody>
      </p:sp>
      <p:sp>
        <p:nvSpPr>
          <p:cNvPr id="3" name="TextBox 2"/>
          <p:cNvSpPr txBox="1"/>
          <p:nvPr/>
        </p:nvSpPr>
        <p:spPr>
          <a:xfrm>
            <a:off x="277302" y="1639442"/>
            <a:ext cx="492443" cy="276999"/>
          </a:xfrm>
          <a:prstGeom prst="rect">
            <a:avLst/>
          </a:prstGeom>
          <a:solidFill>
            <a:schemeClr val="tx2"/>
          </a:solidFill>
        </p:spPr>
        <p:style>
          <a:lnRef idx="2">
            <a:schemeClr val="dk1"/>
          </a:lnRef>
          <a:fillRef idx="1">
            <a:schemeClr val="lt1"/>
          </a:fillRef>
          <a:effectRef idx="0">
            <a:schemeClr val="dk1"/>
          </a:effectRef>
          <a:fontRef idx="minor">
            <a:schemeClr val="dk1"/>
          </a:fontRef>
        </p:style>
        <p:txBody>
          <a:bodyPr wrap="none" rtlCol="0">
            <a:spAutoFit/>
          </a:bodyPr>
          <a:lstStyle/>
          <a:p>
            <a:r>
              <a:rPr lang="en-US" sz="1200" b="1" dirty="0" smtClean="0">
                <a:solidFill>
                  <a:schemeClr val="accent5">
                    <a:lumMod val="75000"/>
                  </a:schemeClr>
                </a:solidFill>
              </a:rPr>
              <a:t>1907</a:t>
            </a:r>
            <a:endParaRPr lang="en-US" sz="1200" b="1" dirty="0">
              <a:solidFill>
                <a:schemeClr val="accent5">
                  <a:lumMod val="75000"/>
                </a:schemeClr>
              </a:solidFill>
            </a:endParaRPr>
          </a:p>
        </p:txBody>
      </p:sp>
      <p:sp>
        <p:nvSpPr>
          <p:cNvPr id="5" name="TextBox 4"/>
          <p:cNvSpPr txBox="1"/>
          <p:nvPr/>
        </p:nvSpPr>
        <p:spPr>
          <a:xfrm>
            <a:off x="277302" y="3619023"/>
            <a:ext cx="492443" cy="276999"/>
          </a:xfrm>
          <a:prstGeom prst="rect">
            <a:avLst/>
          </a:prstGeom>
          <a:solidFill>
            <a:schemeClr val="tx2"/>
          </a:solidFill>
        </p:spPr>
        <p:style>
          <a:lnRef idx="2">
            <a:schemeClr val="dk1"/>
          </a:lnRef>
          <a:fillRef idx="1">
            <a:schemeClr val="lt1"/>
          </a:fillRef>
          <a:effectRef idx="0">
            <a:schemeClr val="dk1"/>
          </a:effectRef>
          <a:fontRef idx="minor">
            <a:schemeClr val="dk1"/>
          </a:fontRef>
        </p:style>
        <p:txBody>
          <a:bodyPr wrap="none" rtlCol="0">
            <a:spAutoFit/>
          </a:bodyPr>
          <a:lstStyle/>
          <a:p>
            <a:r>
              <a:rPr lang="en-US" sz="1200" b="1" dirty="0" smtClean="0">
                <a:solidFill>
                  <a:schemeClr val="accent5">
                    <a:lumMod val="75000"/>
                  </a:schemeClr>
                </a:solidFill>
              </a:rPr>
              <a:t>1910</a:t>
            </a:r>
            <a:endParaRPr lang="en-US" sz="1200" b="1" dirty="0">
              <a:solidFill>
                <a:schemeClr val="accent5">
                  <a:lumMod val="75000"/>
                </a:schemeClr>
              </a:solidFill>
            </a:endParaRPr>
          </a:p>
        </p:txBody>
      </p:sp>
      <p:sp>
        <p:nvSpPr>
          <p:cNvPr id="6" name="TextBox 5"/>
          <p:cNvSpPr txBox="1"/>
          <p:nvPr/>
        </p:nvSpPr>
        <p:spPr>
          <a:xfrm>
            <a:off x="279242" y="4822548"/>
            <a:ext cx="492443" cy="276999"/>
          </a:xfrm>
          <a:prstGeom prst="rect">
            <a:avLst/>
          </a:prstGeom>
          <a:solidFill>
            <a:schemeClr val="tx2"/>
          </a:solidFill>
        </p:spPr>
        <p:style>
          <a:lnRef idx="2">
            <a:schemeClr val="dk1"/>
          </a:lnRef>
          <a:fillRef idx="1">
            <a:schemeClr val="lt1"/>
          </a:fillRef>
          <a:effectRef idx="0">
            <a:schemeClr val="dk1"/>
          </a:effectRef>
          <a:fontRef idx="minor">
            <a:schemeClr val="dk1"/>
          </a:fontRef>
        </p:style>
        <p:txBody>
          <a:bodyPr wrap="none" rtlCol="0">
            <a:spAutoFit/>
          </a:bodyPr>
          <a:lstStyle/>
          <a:p>
            <a:r>
              <a:rPr lang="en-US" sz="1200" b="1" dirty="0" smtClean="0">
                <a:solidFill>
                  <a:schemeClr val="accent5">
                    <a:lumMod val="75000"/>
                  </a:schemeClr>
                </a:solidFill>
              </a:rPr>
              <a:t>1916</a:t>
            </a:r>
            <a:endParaRPr lang="en-US" sz="1200" b="1" dirty="0">
              <a:solidFill>
                <a:schemeClr val="accent5">
                  <a:lumMod val="75000"/>
                </a:schemeClr>
              </a:solidFill>
            </a:endParaRPr>
          </a:p>
        </p:txBody>
      </p:sp>
      <p:pic>
        <p:nvPicPr>
          <p:cNvPr id="7" name="Picture 6" descr="FDT 1910 patent-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8257" y="3607289"/>
            <a:ext cx="1704480" cy="1022688"/>
          </a:xfrm>
          <a:prstGeom prst="rect">
            <a:avLst/>
          </a:prstGeom>
        </p:spPr>
      </p:pic>
      <p:pic>
        <p:nvPicPr>
          <p:cNvPr id="8" name="Picture 7" descr="FDT 1910 patent-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2617" y="3627617"/>
            <a:ext cx="1685562" cy="1002361"/>
          </a:xfrm>
          <a:prstGeom prst="rect">
            <a:avLst/>
          </a:prstGeom>
        </p:spPr>
      </p:pic>
      <p:pic>
        <p:nvPicPr>
          <p:cNvPr id="10" name="Picture 9" descr="FDT 1910 patent-c.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2195" y="3607290"/>
            <a:ext cx="1677107" cy="1022687"/>
          </a:xfrm>
          <a:prstGeom prst="rect">
            <a:avLst/>
          </a:prstGeom>
        </p:spPr>
      </p:pic>
      <p:pic>
        <p:nvPicPr>
          <p:cNvPr id="11" name="Picture 10" descr="FDT 1916 patent-a.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3758" y="4822548"/>
            <a:ext cx="1060540" cy="1757320"/>
          </a:xfrm>
          <a:prstGeom prst="rect">
            <a:avLst/>
          </a:prstGeom>
        </p:spPr>
      </p:pic>
      <p:pic>
        <p:nvPicPr>
          <p:cNvPr id="12" name="Picture 11" descr="FDT 1916 patent-b.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6605" y="4822548"/>
            <a:ext cx="1076487" cy="1757320"/>
          </a:xfrm>
          <a:prstGeom prst="rect">
            <a:avLst/>
          </a:prstGeom>
        </p:spPr>
      </p:pic>
      <p:pic>
        <p:nvPicPr>
          <p:cNvPr id="13" name="Picture 12" descr="FDT 1916 patent-c.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30126" y="4822548"/>
            <a:ext cx="1054907" cy="1757320"/>
          </a:xfrm>
          <a:prstGeom prst="rect">
            <a:avLst/>
          </a:prstGeom>
        </p:spPr>
      </p:pic>
      <p:pic>
        <p:nvPicPr>
          <p:cNvPr id="14" name="Picture 13" descr="FDT 1916 patent-d.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28323" y="4822548"/>
            <a:ext cx="1070787" cy="1757320"/>
          </a:xfrm>
          <a:prstGeom prst="rect">
            <a:avLst/>
          </a:prstGeom>
        </p:spPr>
      </p:pic>
      <p:pic>
        <p:nvPicPr>
          <p:cNvPr id="15" name="Picture 14" descr="FDT 1916 patent-e.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12539" y="4822548"/>
            <a:ext cx="1052334" cy="1757320"/>
          </a:xfrm>
          <a:prstGeom prst="rect">
            <a:avLst/>
          </a:prstGeom>
        </p:spPr>
      </p:pic>
      <p:pic>
        <p:nvPicPr>
          <p:cNvPr id="16" name="Picture 15" descr="FDT 1907 patent-a.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90393" y="1639442"/>
            <a:ext cx="1064654" cy="1757320"/>
          </a:xfrm>
          <a:prstGeom prst="rect">
            <a:avLst/>
          </a:prstGeom>
        </p:spPr>
      </p:pic>
      <p:pic>
        <p:nvPicPr>
          <p:cNvPr id="17" name="Picture 16" descr="FDT 1907 patent-b.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59598" y="2365933"/>
            <a:ext cx="1663494" cy="1030829"/>
          </a:xfrm>
          <a:prstGeom prst="rect">
            <a:avLst/>
          </a:prstGeom>
        </p:spPr>
      </p:pic>
      <p:sp>
        <p:nvSpPr>
          <p:cNvPr id="9" name="Rectangle 8"/>
          <p:cNvSpPr/>
          <p:nvPr/>
        </p:nvSpPr>
        <p:spPr>
          <a:xfrm>
            <a:off x="277302" y="260092"/>
            <a:ext cx="8582465" cy="1200328"/>
          </a:xfrm>
          <a:prstGeom prst="rect">
            <a:avLst/>
          </a:prstGeom>
        </p:spPr>
        <p:txBody>
          <a:bodyPr wrap="square">
            <a:spAutoFit/>
          </a:bodyPr>
          <a:lstStyle/>
          <a:p>
            <a:pPr algn="just"/>
            <a:r>
              <a:rPr lang="en-US" sz="2400" dirty="0" smtClean="0"/>
              <a:t>	F</a:t>
            </a:r>
            <a:r>
              <a:rPr lang="en-US" sz="1600" dirty="0" smtClean="0"/>
              <a:t>ilmed </a:t>
            </a:r>
            <a:r>
              <a:rPr lang="en-US" sz="1600" dirty="0"/>
              <a:t>scenery was used in the theatre as early as 1898 in Lincoln J. Carter’s </a:t>
            </a:r>
            <a:r>
              <a:rPr lang="en-US" sz="1600" i="1" dirty="0"/>
              <a:t>Chattanooga</a:t>
            </a:r>
            <a:r>
              <a:rPr lang="en-US" sz="1600" dirty="0" smtClean="0"/>
              <a:t>,  </a:t>
            </a:r>
            <a:r>
              <a:rPr lang="en-US" sz="1600" dirty="0"/>
              <a:t>directed by Oscar Eagle, </a:t>
            </a:r>
            <a:r>
              <a:rPr lang="en-US" sz="1600" dirty="0" smtClean="0"/>
              <a:t> and  </a:t>
            </a:r>
            <a:r>
              <a:rPr lang="en-US" sz="1600" dirty="0"/>
              <a:t>other </a:t>
            </a:r>
            <a:r>
              <a:rPr lang="en-US" sz="1600" dirty="0" smtClean="0"/>
              <a:t>inventors  received  patents  in  the  </a:t>
            </a:r>
            <a:r>
              <a:rPr lang="en-US" sz="1600" dirty="0"/>
              <a:t>U.S</a:t>
            </a:r>
            <a:r>
              <a:rPr lang="en-US" sz="1600" dirty="0" smtClean="0"/>
              <a:t>.  </a:t>
            </a:r>
            <a:r>
              <a:rPr lang="en-US" sz="1600" dirty="0"/>
              <a:t>f</a:t>
            </a:r>
            <a:r>
              <a:rPr lang="en-US" sz="1600" dirty="0" smtClean="0"/>
              <a:t>or </a:t>
            </a:r>
            <a:r>
              <a:rPr lang="en-US" sz="1600" dirty="0"/>
              <a:t>filmed </a:t>
            </a:r>
            <a:r>
              <a:rPr lang="en-US" sz="1600" dirty="0" smtClean="0"/>
              <a:t>effects </a:t>
            </a:r>
            <a:r>
              <a:rPr lang="en-US" sz="1600" dirty="0"/>
              <a:t>for </a:t>
            </a:r>
            <a:r>
              <a:rPr lang="en-US" sz="1600" dirty="0" smtClean="0"/>
              <a:t>simulated travel scenery in amusement rides (beginning in 1905), and—following Thomas—for  the  stage  in  the  1910s.  Although  not  all   of   his  effects  were  for</a:t>
            </a:r>
            <a:endParaRPr lang="en-US" sz="1600" dirty="0"/>
          </a:p>
        </p:txBody>
      </p:sp>
      <p:sp>
        <p:nvSpPr>
          <p:cNvPr id="18" name="TextBox 17"/>
          <p:cNvSpPr txBox="1"/>
          <p:nvPr/>
        </p:nvSpPr>
        <p:spPr>
          <a:xfrm>
            <a:off x="277302" y="2021550"/>
            <a:ext cx="700343"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900" b="1" dirty="0" smtClean="0">
                <a:solidFill>
                  <a:schemeClr val="accent6"/>
                </a:solidFill>
              </a:rPr>
              <a:t>US Patent</a:t>
            </a:r>
          </a:p>
          <a:p>
            <a:pPr algn="ctr"/>
            <a:r>
              <a:rPr lang="en-US" sz="900" b="1" dirty="0" smtClean="0">
                <a:solidFill>
                  <a:schemeClr val="accent6"/>
                </a:solidFill>
              </a:rPr>
              <a:t>863,470</a:t>
            </a:r>
            <a:endParaRPr lang="en-US" sz="900" b="1" dirty="0">
              <a:solidFill>
                <a:schemeClr val="accent6"/>
              </a:solidFill>
            </a:endParaRPr>
          </a:p>
        </p:txBody>
      </p:sp>
      <p:sp>
        <p:nvSpPr>
          <p:cNvPr id="19" name="TextBox 18"/>
          <p:cNvSpPr txBox="1"/>
          <p:nvPr/>
        </p:nvSpPr>
        <p:spPr>
          <a:xfrm>
            <a:off x="277302" y="3995355"/>
            <a:ext cx="700343" cy="33855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800" b="1" dirty="0" smtClean="0">
                <a:solidFill>
                  <a:srgbClr val="4C6F75"/>
                </a:solidFill>
              </a:rPr>
              <a:t>US Patent</a:t>
            </a:r>
          </a:p>
          <a:p>
            <a:pPr algn="ctr"/>
            <a:r>
              <a:rPr lang="en-US" sz="800" b="1" dirty="0" smtClean="0">
                <a:solidFill>
                  <a:srgbClr val="4C6F75"/>
                </a:solidFill>
              </a:rPr>
              <a:t>971,418</a:t>
            </a:r>
            <a:endParaRPr lang="en-US" sz="800" b="1" dirty="0">
              <a:solidFill>
                <a:srgbClr val="4C6F75"/>
              </a:solidFill>
            </a:endParaRPr>
          </a:p>
        </p:txBody>
      </p:sp>
      <p:sp>
        <p:nvSpPr>
          <p:cNvPr id="20" name="TextBox 19"/>
          <p:cNvSpPr txBox="1"/>
          <p:nvPr/>
        </p:nvSpPr>
        <p:spPr>
          <a:xfrm>
            <a:off x="279242" y="5188186"/>
            <a:ext cx="698403" cy="33855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800" b="1" dirty="0" smtClean="0">
                <a:solidFill>
                  <a:srgbClr val="4C6F75"/>
                </a:solidFill>
              </a:rPr>
              <a:t>US Patent</a:t>
            </a:r>
          </a:p>
          <a:p>
            <a:pPr algn="ctr"/>
            <a:r>
              <a:rPr lang="en-US" sz="800" b="1" dirty="0" smtClean="0">
                <a:solidFill>
                  <a:srgbClr val="4C6F75"/>
                </a:solidFill>
              </a:rPr>
              <a:t>1,186, 451</a:t>
            </a:r>
            <a:endParaRPr lang="en-US" sz="800" b="1" dirty="0">
              <a:solidFill>
                <a:srgbClr val="4C6F75"/>
              </a:solidFill>
            </a:endParaRPr>
          </a:p>
        </p:txBody>
      </p:sp>
      <p:sp>
        <p:nvSpPr>
          <p:cNvPr id="4" name="TextBox 3"/>
          <p:cNvSpPr txBox="1"/>
          <p:nvPr/>
        </p:nvSpPr>
        <p:spPr>
          <a:xfrm>
            <a:off x="2584298" y="1594689"/>
            <a:ext cx="1538794" cy="61555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US" sz="900" dirty="0" smtClean="0"/>
              <a:t>See also Waltz, “Filmed Scenery on the Live Stage”</a:t>
            </a:r>
          </a:p>
          <a:p>
            <a:pPr algn="ctr"/>
            <a:r>
              <a:rPr lang="en-US" sz="800" dirty="0">
                <a:hlinkClick r:id="rId12"/>
              </a:rPr>
              <a:t>https://www.jstor.org/stable/25069915?seq=1</a:t>
            </a:r>
            <a:endParaRPr lang="en-US" sz="800" dirty="0"/>
          </a:p>
        </p:txBody>
      </p:sp>
    </p:spTree>
    <p:extLst>
      <p:ext uri="{BB962C8B-B14F-4D97-AF65-F5344CB8AC3E}">
        <p14:creationId xmlns:p14="http://schemas.microsoft.com/office/powerpoint/2010/main" val="47690882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6733" y="159350"/>
            <a:ext cx="3384155" cy="2431435"/>
          </a:xfrm>
          <a:prstGeom prst="rect">
            <a:avLst/>
          </a:prstGeom>
        </p:spPr>
        <p:txBody>
          <a:bodyPr wrap="square">
            <a:spAutoFit/>
          </a:bodyPr>
          <a:lstStyle/>
          <a:p>
            <a:pPr algn="just"/>
            <a:r>
              <a:rPr lang="en-US" sz="1600" dirty="0"/>
              <a:t>	</a:t>
            </a:r>
            <a:r>
              <a:rPr lang="en-US" sz="2400" dirty="0" smtClean="0"/>
              <a:t>I</a:t>
            </a:r>
            <a:r>
              <a:rPr lang="en-US" sz="1600" dirty="0" smtClean="0"/>
              <a:t>n addition to scenic </a:t>
            </a:r>
            <a:r>
              <a:rPr lang="en-US" sz="1600" dirty="0"/>
              <a:t>stage </a:t>
            </a:r>
            <a:r>
              <a:rPr lang="en-US" sz="1600" dirty="0" smtClean="0"/>
              <a:t>precedents</a:t>
            </a:r>
            <a:r>
              <a:rPr lang="en-US" sz="1600" dirty="0"/>
              <a:t>, such as moving panoramas, </a:t>
            </a:r>
            <a:r>
              <a:rPr lang="en-US" sz="1600" dirty="0" smtClean="0"/>
              <a:t>the image compositing aspects of his </a:t>
            </a:r>
            <a:r>
              <a:rPr lang="en-US" sz="1600" dirty="0"/>
              <a:t>filmed backgrounds </a:t>
            </a:r>
            <a:r>
              <a:rPr lang="en-US" sz="1600" dirty="0" smtClean="0"/>
              <a:t>(live performers layered with moving images) may have </a:t>
            </a:r>
            <a:r>
              <a:rPr lang="en-US" sz="1600" dirty="0"/>
              <a:t>had photographic and magic lantern roots. Thomas’s patent illustrations look </a:t>
            </a:r>
            <a:r>
              <a:rPr lang="en-US" sz="1600" dirty="0" smtClean="0"/>
              <a:t>  strikingly   like   studio   prop</a:t>
            </a:r>
            <a:endParaRPr lang="en-US" sz="1600" dirty="0"/>
          </a:p>
        </p:txBody>
      </p:sp>
      <p:pic>
        <p:nvPicPr>
          <p:cNvPr id="3" name="Picture 2" descr="FDT 1916-d detai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977049" y="308970"/>
            <a:ext cx="2835978" cy="1921710"/>
          </a:xfrm>
          <a:prstGeom prst="rect">
            <a:avLst/>
          </a:prstGeom>
        </p:spPr>
      </p:pic>
      <p:sp>
        <p:nvSpPr>
          <p:cNvPr id="6" name="Rectangle 5"/>
          <p:cNvSpPr/>
          <p:nvPr/>
        </p:nvSpPr>
        <p:spPr>
          <a:xfrm>
            <a:off x="5777692" y="1647519"/>
            <a:ext cx="3057879" cy="2162481"/>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descr="Steiner-airplane (frontal).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86549" y="1747305"/>
            <a:ext cx="2858461" cy="1768929"/>
          </a:xfrm>
          <a:prstGeom prst="rect">
            <a:avLst/>
          </a:prstGeom>
        </p:spPr>
      </p:pic>
      <p:sp>
        <p:nvSpPr>
          <p:cNvPr id="7" name="TextBox 6"/>
          <p:cNvSpPr txBox="1"/>
          <p:nvPr/>
        </p:nvSpPr>
        <p:spPr>
          <a:xfrm>
            <a:off x="5690156" y="3594556"/>
            <a:ext cx="3230087" cy="215444"/>
          </a:xfrm>
          <a:prstGeom prst="rect">
            <a:avLst/>
          </a:prstGeom>
          <a:noFill/>
        </p:spPr>
        <p:txBody>
          <a:bodyPr wrap="square" rtlCol="0">
            <a:spAutoFit/>
          </a:bodyPr>
          <a:lstStyle/>
          <a:p>
            <a:pPr algn="ctr"/>
            <a:r>
              <a:rPr lang="en-US" sz="800" dirty="0" smtClean="0"/>
              <a:t>Used with permission</a:t>
            </a:r>
            <a:r>
              <a:rPr lang="en-US" sz="800" dirty="0"/>
              <a:t> </a:t>
            </a:r>
            <a:r>
              <a:rPr lang="en-US" sz="800" dirty="0" smtClean="0"/>
              <a:t>of the Christopher B. Steiner Collection</a:t>
            </a:r>
            <a:endParaRPr lang="en-US" sz="800" dirty="0"/>
          </a:p>
        </p:txBody>
      </p:sp>
      <p:pic>
        <p:nvPicPr>
          <p:cNvPr id="8" name="Picture 7" descr="1916-car detail.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945" y="5184465"/>
            <a:ext cx="2115547" cy="1416017"/>
          </a:xfrm>
          <a:prstGeom prst="rect">
            <a:avLst/>
          </a:prstGeom>
        </p:spPr>
      </p:pic>
      <p:sp>
        <p:nvSpPr>
          <p:cNvPr id="9" name="Rectangle 8"/>
          <p:cNvSpPr/>
          <p:nvPr/>
        </p:nvSpPr>
        <p:spPr>
          <a:xfrm>
            <a:off x="1788612" y="4699122"/>
            <a:ext cx="1970588" cy="156959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FDT 1916 train detail.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16266" y="4000298"/>
            <a:ext cx="2596761" cy="1946168"/>
          </a:xfrm>
          <a:prstGeom prst="rect">
            <a:avLst/>
          </a:prstGeom>
        </p:spPr>
      </p:pic>
      <p:sp>
        <p:nvSpPr>
          <p:cNvPr id="11" name="Rectangle 10"/>
          <p:cNvSpPr/>
          <p:nvPr/>
        </p:nvSpPr>
        <p:spPr>
          <a:xfrm>
            <a:off x="6278807" y="4320865"/>
            <a:ext cx="1717113" cy="2184400"/>
          </a:xfrm>
          <a:prstGeom prst="rect">
            <a:avLst/>
          </a:prstGeom>
          <a:solidFill>
            <a:srgbClr val="302C2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Picture 11" descr="Waltz collection-Bar X Ranch auto copy.jpg"/>
          <p:cNvPicPr>
            <a:picLocks noChangeAspect="1"/>
          </p:cNvPicPr>
          <p:nvPr/>
        </p:nvPicPr>
        <p:blipFill rotWithShape="1">
          <a:blip r:embed="rId6" cstate="print">
            <a:extLst>
              <a:ext uri="{28A0092B-C50C-407E-A947-70E740481C1C}">
                <a14:useLocalDpi xmlns:a14="http://schemas.microsoft.com/office/drawing/2010/main" val="0"/>
              </a:ext>
            </a:extLst>
          </a:blip>
          <a:srcRect l="16844"/>
          <a:stretch/>
        </p:blipFill>
        <p:spPr>
          <a:xfrm>
            <a:off x="1867291" y="4831080"/>
            <a:ext cx="1802809" cy="1346200"/>
          </a:xfrm>
          <a:prstGeom prst="rect">
            <a:avLst/>
          </a:prstGeom>
        </p:spPr>
      </p:pic>
      <p:pic>
        <p:nvPicPr>
          <p:cNvPr id="14" name="Picture 13" descr="Waltz Collection-&quot;Leaving Omaha&quot; train copy.jpg"/>
          <p:cNvPicPr>
            <a:picLocks noChangeAspect="1"/>
          </p:cNvPicPr>
          <p:nvPr/>
        </p:nvPicPr>
        <p:blipFill rotWithShape="1">
          <a:blip r:embed="rId7" cstate="print">
            <a:extLst>
              <a:ext uri="{28A0092B-C50C-407E-A947-70E740481C1C}">
                <a14:useLocalDpi xmlns:a14="http://schemas.microsoft.com/office/drawing/2010/main" val="0"/>
              </a:ext>
            </a:extLst>
          </a:blip>
          <a:srcRect l="5257" b="21645"/>
          <a:stretch/>
        </p:blipFill>
        <p:spPr>
          <a:xfrm>
            <a:off x="6360087" y="4398628"/>
            <a:ext cx="1538265" cy="2035517"/>
          </a:xfrm>
          <a:prstGeom prst="rect">
            <a:avLst/>
          </a:prstGeom>
        </p:spPr>
      </p:pic>
      <p:sp>
        <p:nvSpPr>
          <p:cNvPr id="5" name="TextBox 4"/>
          <p:cNvSpPr txBox="1"/>
          <p:nvPr/>
        </p:nvSpPr>
        <p:spPr>
          <a:xfrm>
            <a:off x="276733" y="2491747"/>
            <a:ext cx="5123140" cy="1569660"/>
          </a:xfrm>
          <a:prstGeom prst="rect">
            <a:avLst/>
          </a:prstGeom>
          <a:noFill/>
        </p:spPr>
        <p:txBody>
          <a:bodyPr wrap="square" rtlCol="0">
            <a:spAutoFit/>
          </a:bodyPr>
          <a:lstStyle/>
          <a:p>
            <a:pPr algn="just"/>
            <a:r>
              <a:rPr lang="en-US" sz="1600" dirty="0"/>
              <a:t>postcards, popular in arcades and tourist destinations beginning in the </a:t>
            </a:r>
            <a:r>
              <a:rPr lang="en-US" sz="1600" dirty="0" smtClean="0"/>
              <a:t>1870s. </a:t>
            </a:r>
            <a:r>
              <a:rPr lang="en-US" sz="1600" dirty="0"/>
              <a:t>V</a:t>
            </a:r>
            <a:r>
              <a:rPr lang="en-US" sz="1600" dirty="0" smtClean="0"/>
              <a:t>isitors </a:t>
            </a:r>
            <a:r>
              <a:rPr lang="en-US" sz="1600" dirty="0"/>
              <a:t>entered a fantasy, humorous, or realistic scene created by a photographer, sometimes donning costumes and props, often standing or sitting in a vehicle. Even the compositions of postcard settings </a:t>
            </a:r>
            <a:r>
              <a:rPr lang="en-US" sz="1600" dirty="0" smtClean="0"/>
              <a:t>and</a:t>
            </a:r>
            <a:endParaRPr lang="en-US" sz="1600" dirty="0"/>
          </a:p>
        </p:txBody>
      </p:sp>
      <p:sp>
        <p:nvSpPr>
          <p:cNvPr id="13" name="TextBox 12"/>
          <p:cNvSpPr txBox="1"/>
          <p:nvPr/>
        </p:nvSpPr>
        <p:spPr>
          <a:xfrm>
            <a:off x="276733" y="3977108"/>
            <a:ext cx="3506694" cy="584776"/>
          </a:xfrm>
          <a:prstGeom prst="rect">
            <a:avLst/>
          </a:prstGeom>
          <a:noFill/>
        </p:spPr>
        <p:txBody>
          <a:bodyPr wrap="square" rtlCol="0">
            <a:spAutoFit/>
          </a:bodyPr>
          <a:lstStyle/>
          <a:p>
            <a:pPr algn="just"/>
            <a:r>
              <a:rPr lang="en-US" sz="1600" dirty="0"/>
              <a:t>the illustrations for Thomas’s patents echo one another. </a:t>
            </a:r>
          </a:p>
        </p:txBody>
      </p:sp>
    </p:spTree>
    <p:extLst>
      <p:ext uri="{BB962C8B-B14F-4D97-AF65-F5344CB8AC3E}">
        <p14:creationId xmlns:p14="http://schemas.microsoft.com/office/powerpoint/2010/main" val="331848890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9811" y="312299"/>
            <a:ext cx="3348875" cy="3908762"/>
          </a:xfrm>
          <a:prstGeom prst="rect">
            <a:avLst/>
          </a:prstGeom>
          <a:noFill/>
        </p:spPr>
        <p:txBody>
          <a:bodyPr wrap="square" rtlCol="0">
            <a:spAutoFit/>
          </a:bodyPr>
          <a:lstStyle/>
          <a:p>
            <a:pPr algn="just"/>
            <a:r>
              <a:rPr lang="en-US" sz="1600" dirty="0" smtClean="0"/>
              <a:t>	</a:t>
            </a:r>
            <a:r>
              <a:rPr lang="en-US" sz="2400" dirty="0" smtClean="0"/>
              <a:t>S</a:t>
            </a:r>
            <a:r>
              <a:rPr lang="en-US" sz="1600" dirty="0" smtClean="0"/>
              <a:t>imilarly</a:t>
            </a:r>
            <a:r>
              <a:rPr lang="en-US" sz="1600" dirty="0"/>
              <a:t>, at the turn of the century (and for several decades beyond), “pose slides” and “living picture postcards” in magic-lantern shows positioned performers </a:t>
            </a:r>
            <a:r>
              <a:rPr lang="en-US" sz="1600" dirty="0" smtClean="0"/>
              <a:t>within </a:t>
            </a:r>
            <a:r>
              <a:rPr lang="en-US" sz="1600" dirty="0"/>
              <a:t>projected </a:t>
            </a:r>
            <a:r>
              <a:rPr lang="en-US" sz="1600" dirty="0" smtClean="0"/>
              <a:t>slide scenes. The </a:t>
            </a:r>
            <a:r>
              <a:rPr lang="en-US" sz="1600" dirty="0"/>
              <a:t>Joel E. Rubin Collection at The Ohio State University, </a:t>
            </a:r>
            <a:r>
              <a:rPr lang="en-US" sz="1600" dirty="0" smtClean="0"/>
              <a:t>has examples made </a:t>
            </a:r>
            <a:r>
              <a:rPr lang="en-US" sz="1600" dirty="0"/>
              <a:t>by the Kliegl Brothers, </a:t>
            </a:r>
            <a:r>
              <a:rPr lang="en-US" sz="1600" dirty="0" smtClean="0"/>
              <a:t>whose </a:t>
            </a:r>
            <a:r>
              <a:rPr lang="en-US" sz="1600" dirty="0"/>
              <a:t>Universal Electric Stage Lighting Company became the </a:t>
            </a:r>
            <a:r>
              <a:rPr lang="en-US" sz="1600" dirty="0" smtClean="0"/>
              <a:t>largest 20</a:t>
            </a:r>
            <a:r>
              <a:rPr lang="en-US" sz="1600" baseline="30000" dirty="0" smtClean="0"/>
              <a:t>th</a:t>
            </a:r>
            <a:r>
              <a:rPr lang="en-US" sz="1600" dirty="0"/>
              <a:t>-century </a:t>
            </a:r>
            <a:r>
              <a:rPr lang="en-US" sz="1600" dirty="0" smtClean="0"/>
              <a:t>U.S. supplier </a:t>
            </a:r>
            <a:r>
              <a:rPr lang="en-US" sz="1600" dirty="0"/>
              <a:t>of </a:t>
            </a:r>
            <a:r>
              <a:rPr lang="en-US" sz="1600" dirty="0" smtClean="0"/>
              <a:t>electrical stage equipment and lighting </a:t>
            </a:r>
            <a:r>
              <a:rPr lang="en-US" sz="1600" dirty="0"/>
              <a:t>instruments for stage and screen. </a:t>
            </a:r>
          </a:p>
        </p:txBody>
      </p:sp>
      <p:pic>
        <p:nvPicPr>
          <p:cNvPr id="3" name="Picture 2" descr="Venus Rising From the Waves-Klieg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9064" y="3369471"/>
            <a:ext cx="4136529" cy="3329943"/>
          </a:xfrm>
          <a:prstGeom prst="rect">
            <a:avLst/>
          </a:prstGeom>
        </p:spPr>
      </p:pic>
      <p:pic>
        <p:nvPicPr>
          <p:cNvPr id="5" name="Picture 4" descr="Love at the Helm-Klieg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9971" y="120634"/>
            <a:ext cx="3768079" cy="3083283"/>
          </a:xfrm>
          <a:prstGeom prst="rect">
            <a:avLst/>
          </a:prstGeom>
        </p:spPr>
      </p:pic>
      <p:sp>
        <p:nvSpPr>
          <p:cNvPr id="6" name="TextBox 5"/>
          <p:cNvSpPr txBox="1"/>
          <p:nvPr/>
        </p:nvSpPr>
        <p:spPr>
          <a:xfrm>
            <a:off x="319811" y="4311779"/>
            <a:ext cx="4245889" cy="2185213"/>
          </a:xfrm>
          <a:prstGeom prst="rect">
            <a:avLst/>
          </a:prstGeom>
          <a:noFill/>
        </p:spPr>
        <p:txBody>
          <a:bodyPr wrap="square" rtlCol="0">
            <a:spAutoFit/>
          </a:bodyPr>
          <a:lstStyle/>
          <a:p>
            <a:pPr algn="just"/>
            <a:r>
              <a:rPr lang="en-US" sz="1600" dirty="0" smtClean="0"/>
              <a:t>	</a:t>
            </a:r>
            <a:r>
              <a:rPr lang="en-US" sz="2400" dirty="0" smtClean="0"/>
              <a:t>F</a:t>
            </a:r>
            <a:r>
              <a:rPr lang="en-US" sz="1600" dirty="0" smtClean="0"/>
              <a:t>rank </a:t>
            </a:r>
            <a:r>
              <a:rPr lang="en-US" sz="1600" dirty="0"/>
              <a:t>Thomas was no stranger to </a:t>
            </a:r>
            <a:r>
              <a:rPr lang="en-US" sz="1600" dirty="0" smtClean="0"/>
              <a:t>magic lantern and “electrical effects.” Many New </a:t>
            </a:r>
            <a:r>
              <a:rPr lang="en-US" sz="1600" dirty="0"/>
              <a:t>York stage </a:t>
            </a:r>
            <a:r>
              <a:rPr lang="en-US" sz="1600" dirty="0" smtClean="0"/>
              <a:t>productions featured Kliegl effects, including moving images (panoramas, clouds) projected by stereopticons—a projection instrument Thomas used to enhance his motion-picture scenery.</a:t>
            </a:r>
            <a:endParaRPr lang="en-US" sz="1600" dirty="0"/>
          </a:p>
        </p:txBody>
      </p:sp>
      <p:sp>
        <p:nvSpPr>
          <p:cNvPr id="4" name="TextBox 3"/>
          <p:cNvSpPr txBox="1"/>
          <p:nvPr/>
        </p:nvSpPr>
        <p:spPr>
          <a:xfrm>
            <a:off x="7307659" y="896582"/>
            <a:ext cx="1326776" cy="273921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US" sz="900" dirty="0" smtClean="0">
                <a:solidFill>
                  <a:schemeClr val="bg1"/>
                </a:solidFill>
              </a:rPr>
              <a:t>“Love at the Helm” and </a:t>
            </a:r>
            <a:r>
              <a:rPr lang="en-US" sz="900" dirty="0">
                <a:solidFill>
                  <a:schemeClr val="bg1"/>
                </a:solidFill>
              </a:rPr>
              <a:t>“Venus Rising From the Waves</a:t>
            </a:r>
            <a:r>
              <a:rPr lang="en-US" sz="900" dirty="0" smtClean="0">
                <a:solidFill>
                  <a:schemeClr val="bg1"/>
                </a:solidFill>
              </a:rPr>
              <a:t>”</a:t>
            </a:r>
          </a:p>
          <a:p>
            <a:pPr algn="ctr"/>
            <a:r>
              <a:rPr lang="en-US" sz="900" dirty="0">
                <a:solidFill>
                  <a:schemeClr val="bg1"/>
                </a:solidFill>
              </a:rPr>
              <a:t>p</a:t>
            </a:r>
            <a:r>
              <a:rPr lang="en-US" sz="900" dirty="0" smtClean="0">
                <a:solidFill>
                  <a:schemeClr val="bg1"/>
                </a:solidFill>
              </a:rPr>
              <a:t>ose slides, 1890</a:t>
            </a:r>
          </a:p>
          <a:p>
            <a:pPr algn="just"/>
            <a:r>
              <a:rPr lang="en-US" sz="800" dirty="0" smtClean="0">
                <a:solidFill>
                  <a:schemeClr val="bg1"/>
                </a:solidFill>
              </a:rPr>
              <a:t>The </a:t>
            </a:r>
            <a:r>
              <a:rPr lang="en-US" sz="800" dirty="0">
                <a:solidFill>
                  <a:schemeClr val="bg1"/>
                </a:solidFill>
              </a:rPr>
              <a:t>Ohio State University. Jerome Lawrence and Robert E. Lee Theatre Research Institute. Joel E. Rubin Collection. Glass magic lantern slides. Hand-painted Kliegl Bros. “pose” slides. </a:t>
            </a:r>
            <a:r>
              <a:rPr lang="en-US" sz="800" dirty="0" smtClean="0">
                <a:solidFill>
                  <a:schemeClr val="bg1"/>
                </a:solidFill>
              </a:rPr>
              <a:t>JOR.3.1.46. Slide C9 and JOR.3.1.52. Slide C18.</a:t>
            </a:r>
          </a:p>
          <a:p>
            <a:pPr algn="ctr"/>
            <a:r>
              <a:rPr lang="en-US" sz="800" dirty="0" smtClean="0">
                <a:hlinkClick r:id="rId4"/>
              </a:rPr>
              <a:t>https://kb.osu.edu/handle/1811/56694</a:t>
            </a:r>
            <a:endParaRPr lang="en-US" sz="800" dirty="0" smtClean="0"/>
          </a:p>
          <a:p>
            <a:pPr algn="ctr"/>
            <a:r>
              <a:rPr lang="en-US" sz="800" dirty="0" smtClean="0">
                <a:solidFill>
                  <a:srgbClr val="302C24"/>
                </a:solidFill>
              </a:rPr>
              <a:t>and</a:t>
            </a:r>
            <a:r>
              <a:rPr lang="en-US" sz="800" dirty="0" smtClean="0"/>
              <a:t> </a:t>
            </a:r>
            <a:r>
              <a:rPr lang="en-US" sz="800" dirty="0" smtClean="0">
                <a:hlinkClick r:id="rId5"/>
              </a:rPr>
              <a:t>https://kb.osu.edu/handle/1811/56701</a:t>
            </a:r>
            <a:endParaRPr lang="en-US" sz="800" dirty="0" smtClean="0"/>
          </a:p>
          <a:p>
            <a:pPr algn="ctr"/>
            <a:endParaRPr lang="en-US" sz="800" dirty="0" smtClean="0"/>
          </a:p>
        </p:txBody>
      </p:sp>
    </p:spTree>
    <p:extLst>
      <p:ext uri="{BB962C8B-B14F-4D97-AF65-F5344CB8AC3E}">
        <p14:creationId xmlns:p14="http://schemas.microsoft.com/office/powerpoint/2010/main" val="402707733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a Pia costum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20" y="174257"/>
            <a:ext cx="1910080" cy="3972757"/>
          </a:xfrm>
          <a:prstGeom prst="rect">
            <a:avLst/>
          </a:prstGeom>
        </p:spPr>
      </p:pic>
      <p:sp>
        <p:nvSpPr>
          <p:cNvPr id="3" name="TextBox 2"/>
          <p:cNvSpPr txBox="1"/>
          <p:nvPr/>
        </p:nvSpPr>
        <p:spPr>
          <a:xfrm>
            <a:off x="274320" y="4263027"/>
            <a:ext cx="1910080" cy="2431435"/>
          </a:xfrm>
          <a:prstGeom prst="rect">
            <a:avLst/>
          </a:prstGeom>
          <a:solidFill>
            <a:schemeClr val="tx2"/>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US" sz="800" dirty="0" smtClean="0">
                <a:solidFill>
                  <a:schemeClr val="bg1"/>
                </a:solidFill>
              </a:rPr>
              <a:t>“In what is said to be La Pia’s most brilliant dance, the stage seems to be transformed into a raging, seething sea. The breakers roll thunderously against a resisting rocky shore . . . La Pia appears like a veritable water nymph, riding gloriously upon the crest of the waves, making for the shore. Back and forth she is tossed by the mighty torrent. One moment she is seen bravely battling with angry waters and the next she is submerged in the embrace of the great foam-capped billows, . . . until at last, unable to buffet longer with the relentless breakers, she is swallowed up a prey to old Neptune’s fury.” </a:t>
            </a:r>
          </a:p>
          <a:p>
            <a:endParaRPr lang="en-US" sz="800" dirty="0">
              <a:solidFill>
                <a:schemeClr val="bg1"/>
              </a:solidFill>
            </a:endParaRPr>
          </a:p>
          <a:p>
            <a:pPr algn="r"/>
            <a:r>
              <a:rPr lang="en-US" sz="800" dirty="0" smtClean="0">
                <a:solidFill>
                  <a:schemeClr val="bg1"/>
                </a:solidFill>
              </a:rPr>
              <a:t>(</a:t>
            </a:r>
            <a:r>
              <a:rPr lang="en-US" sz="800" i="1" dirty="0" smtClean="0">
                <a:solidFill>
                  <a:schemeClr val="bg1"/>
                </a:solidFill>
              </a:rPr>
              <a:t>NY Dramatic News</a:t>
            </a:r>
            <a:r>
              <a:rPr lang="en-US" sz="800" dirty="0" smtClean="0">
                <a:solidFill>
                  <a:schemeClr val="bg1"/>
                </a:solidFill>
              </a:rPr>
              <a:t> 26 March 1910)</a:t>
            </a:r>
          </a:p>
        </p:txBody>
      </p:sp>
      <p:sp>
        <p:nvSpPr>
          <p:cNvPr id="9" name="Rectangle 8"/>
          <p:cNvSpPr/>
          <p:nvPr/>
        </p:nvSpPr>
        <p:spPr>
          <a:xfrm>
            <a:off x="2285353" y="174257"/>
            <a:ext cx="6582554" cy="6370976"/>
          </a:xfrm>
          <a:prstGeom prst="rect">
            <a:avLst/>
          </a:prstGeom>
        </p:spPr>
        <p:txBody>
          <a:bodyPr wrap="square">
            <a:spAutoFit/>
          </a:bodyPr>
          <a:lstStyle/>
          <a:p>
            <a:pPr algn="just"/>
            <a:r>
              <a:rPr lang="en-US" sz="2400" dirty="0" smtClean="0"/>
              <a:t>	I</a:t>
            </a:r>
            <a:r>
              <a:rPr lang="en-US" sz="1600" dirty="0" smtClean="0"/>
              <a:t>n </a:t>
            </a:r>
            <a:r>
              <a:rPr lang="en-US" sz="1600" dirty="0"/>
              <a:t>fact, Thomas appears to have worked directly with a well-known lanternist, perhaps ensuring that his patent rights were observed, but </a:t>
            </a:r>
            <a:r>
              <a:rPr lang="en-US" sz="1600" dirty="0" smtClean="0"/>
              <a:t>possibly </a:t>
            </a:r>
            <a:r>
              <a:rPr lang="en-US" sz="1600" dirty="0"/>
              <a:t>enhancing </a:t>
            </a:r>
            <a:r>
              <a:rPr lang="en-US" sz="1600" dirty="0" smtClean="0"/>
              <a:t>or replacing a </a:t>
            </a:r>
            <a:r>
              <a:rPr lang="en-US" sz="1600" dirty="0" smtClean="0"/>
              <a:t>preexisting</a:t>
            </a:r>
            <a:r>
              <a:rPr lang="en-US" sz="1600" dirty="0" smtClean="0"/>
              <a:t> </a:t>
            </a:r>
            <a:r>
              <a:rPr lang="en-US" sz="1600" dirty="0"/>
              <a:t>effect. In 1910 it was announced in the </a:t>
            </a:r>
            <a:r>
              <a:rPr lang="en-US" sz="1600" i="1" dirty="0"/>
              <a:t>Music Hall and Theatre Review</a:t>
            </a:r>
            <a:r>
              <a:rPr lang="en-US" sz="1600" dirty="0"/>
              <a:t> that Frank D. Thomas had “secured” La Pia “for an ingenious dance to be called ‘The Spirit of the Waves’” (also </a:t>
            </a:r>
            <a:r>
              <a:rPr lang="en-US" sz="1600" dirty="0" smtClean="0"/>
              <a:t>known </a:t>
            </a:r>
            <a:r>
              <a:rPr lang="en-US" sz="1600" dirty="0"/>
              <a:t>as “The Sea Nymph,” and “The Dance of the Sea”). La Pia (Ada Stafford) was the sister of De Dio (Florence), both British serpentine dancers. De Dio’s husband, Percy H. Boggis, had been a lanternist and stage electrician for Loie Fuller, and after his 1896 marriage he created lighting and projection effects for each of the sisters. </a:t>
            </a:r>
          </a:p>
          <a:p>
            <a:pPr algn="just"/>
            <a:r>
              <a:rPr lang="en-US" sz="1600" dirty="0"/>
              <a:t>	According to an article discovered by Stephen Bottomore, in 1898 De Dio used a “cinematographe” in a dance produced by Boggis. In 1909 La Pia was performing “The Bathing Dance,” a “bioscopical” piece that may have been a precursor to “The Spirit of the Waves.” It would seem that Boggis and Thomas collaborated on the 1910 effect, adapting Thomas’s 1907 surf bathing to a more dramatic storm scene. The </a:t>
            </a:r>
            <a:r>
              <a:rPr lang="en-US" sz="1600" i="1" dirty="0"/>
              <a:t>Indianapolis Star</a:t>
            </a:r>
            <a:r>
              <a:rPr lang="en-US" sz="1600" dirty="0"/>
              <a:t> published a publicity story about a location shoot, during which tumultuous waves were filmed along the rugged coast of Cornwall, and “nearly drowned” the “bioscope man,” Boggis, and La Pia’s brother, ruining all but enough film “to produce the wonderful effect for La Pia’s closing dance.” This was colored by green lights, and was performed internationally in the following years, sometimes on the same variety bill as the </a:t>
            </a:r>
            <a:r>
              <a:rPr lang="en-US" sz="1600" dirty="0" smtClean="0"/>
              <a:t>“</a:t>
            </a:r>
            <a:r>
              <a:rPr lang="en-US" sz="1600" dirty="0"/>
              <a:t>Surf Bathers” act of </a:t>
            </a:r>
            <a:r>
              <a:rPr lang="en-US" sz="1600" dirty="0" smtClean="0"/>
              <a:t>the (</a:t>
            </a:r>
            <a:r>
              <a:rPr lang="en-US" sz="1600" dirty="0"/>
              <a:t>London) Palace </a:t>
            </a:r>
            <a:r>
              <a:rPr lang="en-US" sz="1600" dirty="0" smtClean="0"/>
              <a:t>Girls </a:t>
            </a:r>
            <a:r>
              <a:rPr lang="en-US" sz="1600" dirty="0"/>
              <a:t>, </a:t>
            </a:r>
            <a:r>
              <a:rPr lang="en-US" sz="1600" dirty="0" smtClean="0"/>
              <a:t>which </a:t>
            </a:r>
            <a:r>
              <a:rPr lang="en-US" sz="1600" dirty="0" smtClean="0"/>
              <a:t>presumably </a:t>
            </a:r>
            <a:r>
              <a:rPr lang="en-US" sz="1600" dirty="0"/>
              <a:t>involved Thomas’s effect. </a:t>
            </a:r>
          </a:p>
        </p:txBody>
      </p:sp>
    </p:spTree>
    <p:extLst>
      <p:ext uri="{BB962C8B-B14F-4D97-AF65-F5344CB8AC3E}">
        <p14:creationId xmlns:p14="http://schemas.microsoft.com/office/powerpoint/2010/main" val="122835418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18905" y="3933171"/>
            <a:ext cx="4137273" cy="369332"/>
          </a:xfrm>
          <a:prstGeom prst="rect">
            <a:avLst/>
          </a:prstGeom>
          <a:noFill/>
        </p:spPr>
        <p:txBody>
          <a:bodyPr wrap="square" rtlCol="0">
            <a:spAutoFit/>
          </a:bodyPr>
          <a:lstStyle/>
          <a:p>
            <a:endParaRPr lang="en-US" dirty="0"/>
          </a:p>
        </p:txBody>
      </p:sp>
      <p:sp>
        <p:nvSpPr>
          <p:cNvPr id="4" name="Rectangle 3"/>
          <p:cNvSpPr/>
          <p:nvPr/>
        </p:nvSpPr>
        <p:spPr>
          <a:xfrm>
            <a:off x="518905" y="4188703"/>
            <a:ext cx="8224616" cy="2185213"/>
          </a:xfrm>
          <a:prstGeom prst="rect">
            <a:avLst/>
          </a:prstGeom>
        </p:spPr>
        <p:txBody>
          <a:bodyPr wrap="square">
            <a:spAutoFit/>
          </a:bodyPr>
          <a:lstStyle/>
          <a:p>
            <a:pPr algn="just"/>
            <a:r>
              <a:rPr lang="en-US" sz="1600" dirty="0"/>
              <a:t>	</a:t>
            </a:r>
            <a:r>
              <a:rPr lang="en-US" sz="2400" dirty="0" smtClean="0"/>
              <a:t>“</a:t>
            </a:r>
            <a:r>
              <a:rPr lang="en-US" sz="2400" dirty="0"/>
              <a:t>T</a:t>
            </a:r>
            <a:r>
              <a:rPr lang="en-US" sz="1600" dirty="0"/>
              <a:t>HOMAS.” The thick letters emanate along lightning-like rays of a motion-picture projector’s beams, over the silhouetted heads of audience members in a raked auditorium, some of whom raise their hands in excitement at the image of a racing locomotive displayed on the screen before them. It is an illustration on one of the </a:t>
            </a:r>
            <a:r>
              <a:rPr lang="en-US" sz="1600" dirty="0" smtClean="0"/>
              <a:t>letterheads in the General Correspondence files at </a:t>
            </a:r>
            <a:r>
              <a:rPr lang="en-US" sz="1600" dirty="0"/>
              <a:t>the Shubert Archive, used by Frank </a:t>
            </a:r>
            <a:r>
              <a:rPr lang="en-US" sz="1600" dirty="0" smtClean="0"/>
              <a:t>D. Thomas, the </a:t>
            </a:r>
            <a:r>
              <a:rPr lang="en-US" sz="1600" dirty="0"/>
              <a:t>creator of “KINETOSCOPE STAGE EFFECTS PATENTED IN ALL COUNTRIES AND NOW IN USE THROUGHOUT THE WORLD,” as </a:t>
            </a:r>
            <a:r>
              <a:rPr lang="en-US" sz="1600" dirty="0" smtClean="0"/>
              <a:t>described by his stationery </a:t>
            </a:r>
            <a:r>
              <a:rPr lang="en-US" sz="1600" dirty="0"/>
              <a:t>in 1911</a:t>
            </a:r>
            <a:r>
              <a:rPr lang="en-US" sz="1600" dirty="0" smtClean="0"/>
              <a:t>-1912</a:t>
            </a:r>
            <a:r>
              <a:rPr lang="en-US" sz="1600" dirty="0"/>
              <a:t>. </a:t>
            </a:r>
            <a:endParaRPr lang="en-US" sz="1600" dirty="0" smtClean="0"/>
          </a:p>
        </p:txBody>
      </p:sp>
      <p:sp>
        <p:nvSpPr>
          <p:cNvPr id="5" name="Rectangle 4"/>
          <p:cNvSpPr/>
          <p:nvPr/>
        </p:nvSpPr>
        <p:spPr>
          <a:xfrm>
            <a:off x="5250144" y="3818999"/>
            <a:ext cx="2206522" cy="228343"/>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a:t>Used with </a:t>
            </a:r>
            <a:r>
              <a:rPr lang="en-US" sz="800" dirty="0" smtClean="0"/>
              <a:t>permission</a:t>
            </a:r>
            <a:r>
              <a:rPr lang="en-US" sz="800" dirty="0"/>
              <a:t> </a:t>
            </a:r>
            <a:r>
              <a:rPr lang="en-US" sz="800" dirty="0" smtClean="0"/>
              <a:t>of the Shubert Archive </a:t>
            </a:r>
            <a:endParaRPr lang="en-US" sz="800" dirty="0"/>
          </a:p>
        </p:txBody>
      </p:sp>
      <p:pic>
        <p:nvPicPr>
          <p:cNvPr id="6" name="Picture 5" descr="FDT-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6511" y="252343"/>
            <a:ext cx="5700155" cy="3576657"/>
          </a:xfrm>
          <a:prstGeom prst="rect">
            <a:avLst/>
          </a:prstGeom>
        </p:spPr>
      </p:pic>
    </p:spTree>
    <p:extLst>
      <p:ext uri="{BB962C8B-B14F-4D97-AF65-F5344CB8AC3E}">
        <p14:creationId xmlns:p14="http://schemas.microsoft.com/office/powerpoint/2010/main" val="115752532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52359" y="3381021"/>
            <a:ext cx="2566365" cy="36933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dirty="0" smtClean="0">
                <a:solidFill>
                  <a:schemeClr val="bg1"/>
                </a:solidFill>
                <a:hlinkClick r:id="rId2"/>
              </a:rPr>
              <a:t>A Nymph of the Waves</a:t>
            </a:r>
            <a:endParaRPr lang="en-US" dirty="0" smtClean="0">
              <a:solidFill>
                <a:schemeClr val="bg1"/>
              </a:solidFill>
            </a:endParaRPr>
          </a:p>
        </p:txBody>
      </p:sp>
      <p:pic>
        <p:nvPicPr>
          <p:cNvPr id="2" name="Picture 1" descr="NYMPH OF THE WAV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7438" y="321747"/>
            <a:ext cx="5049721" cy="3428606"/>
          </a:xfrm>
          <a:prstGeom prst="rect">
            <a:avLst/>
          </a:prstGeom>
        </p:spPr>
      </p:pic>
      <p:sp>
        <p:nvSpPr>
          <p:cNvPr id="5" name="TextBox 4"/>
          <p:cNvSpPr txBox="1"/>
          <p:nvPr/>
        </p:nvSpPr>
        <p:spPr>
          <a:xfrm>
            <a:off x="300007" y="134840"/>
            <a:ext cx="3340092" cy="2923877"/>
          </a:xfrm>
          <a:prstGeom prst="rect">
            <a:avLst/>
          </a:prstGeom>
          <a:noFill/>
        </p:spPr>
        <p:txBody>
          <a:bodyPr wrap="square" rtlCol="0">
            <a:spAutoFit/>
          </a:bodyPr>
          <a:lstStyle/>
          <a:p>
            <a:pPr algn="just"/>
            <a:r>
              <a:rPr lang="en-US" sz="1600" dirty="0" smtClean="0"/>
              <a:t>	</a:t>
            </a:r>
            <a:r>
              <a:rPr lang="en-US" sz="2400" dirty="0" smtClean="0"/>
              <a:t>T</a:t>
            </a:r>
            <a:r>
              <a:rPr lang="en-US" sz="1600" dirty="0" smtClean="0"/>
              <a:t>he American Mutoscope and Biograph film, </a:t>
            </a:r>
            <a:r>
              <a:rPr lang="en-US" sz="1600" i="1" dirty="0" smtClean="0"/>
              <a:t>A Nymph of the Waves </a:t>
            </a:r>
            <a:r>
              <a:rPr lang="en-US" sz="1600" dirty="0" smtClean="0"/>
              <a:t>(1903)—an image composite of two earlier films (one of dancer Cathrina Bartho and the other of the Upper Rapids of Niagra Falls) that is attributed to F.S. Armitage—might give us an idea of </a:t>
            </a:r>
            <a:r>
              <a:rPr lang="en-US" sz="1600" dirty="0" smtClean="0"/>
              <a:t>what</a:t>
            </a:r>
            <a:r>
              <a:rPr lang="en-US" sz="1600" dirty="0" smtClean="0"/>
              <a:t> </a:t>
            </a:r>
            <a:r>
              <a:rPr lang="en-US" sz="1600" dirty="0" smtClean="0"/>
              <a:t>Thomas’s wave effects looked with an onstage dancer. </a:t>
            </a:r>
            <a:endParaRPr lang="en-US" sz="1600" dirty="0"/>
          </a:p>
        </p:txBody>
      </p:sp>
      <p:sp>
        <p:nvSpPr>
          <p:cNvPr id="6" name="TextBox 5"/>
          <p:cNvSpPr txBox="1"/>
          <p:nvPr/>
        </p:nvSpPr>
        <p:spPr>
          <a:xfrm>
            <a:off x="290007" y="3932429"/>
            <a:ext cx="8517152" cy="2554545"/>
          </a:xfrm>
          <a:prstGeom prst="rect">
            <a:avLst/>
          </a:prstGeom>
          <a:noFill/>
        </p:spPr>
        <p:txBody>
          <a:bodyPr wrap="square" rtlCol="0">
            <a:spAutoFit/>
          </a:bodyPr>
          <a:lstStyle/>
          <a:p>
            <a:pPr algn="just"/>
            <a:r>
              <a:rPr lang="en-US" dirty="0"/>
              <a:t>	</a:t>
            </a:r>
            <a:r>
              <a:rPr lang="en-US" sz="2400" dirty="0" smtClean="0"/>
              <a:t>V</a:t>
            </a:r>
            <a:r>
              <a:rPr lang="en-US" sz="1600" dirty="0" smtClean="0"/>
              <a:t>ariations of Thomas’s surf bathing effect appeared world-wide for a decade in at least a dozen productions, including at the </a:t>
            </a:r>
            <a:r>
              <a:rPr lang="en-US" sz="1600" dirty="0"/>
              <a:t>Folies-Bergère </a:t>
            </a:r>
            <a:r>
              <a:rPr lang="en-US" sz="1600" dirty="0" smtClean="0"/>
              <a:t>(circa 1907-1908, contemporaneous to Georges Méliès’s films made for multimedia use). </a:t>
            </a:r>
            <a:r>
              <a:rPr lang="en-US" sz="1600" dirty="0" smtClean="0"/>
              <a:t>Performers </a:t>
            </a:r>
            <a:r>
              <a:rPr lang="en-US" sz="1600" dirty="0" smtClean="0"/>
              <a:t>who already had appeared on film for Edison Studios were involved in at least two of these: Annabelle Whitford Moore (Annabelle dance series) in Ziegfeld’s </a:t>
            </a:r>
            <a:r>
              <a:rPr lang="en-US" sz="1600" i="1" dirty="0" smtClean="0"/>
              <a:t>Follies of 1907</a:t>
            </a:r>
            <a:r>
              <a:rPr lang="en-US" sz="1600" dirty="0" smtClean="0"/>
              <a:t>, and Joseph Hart (Foxy Grandpa series), who produced a vaudeville act known as “The Bathing Girls of Trouville” or “Joseph Hart’s Bathing </a:t>
            </a:r>
            <a:r>
              <a:rPr lang="en-US" sz="1600" dirty="0"/>
              <a:t>Girls” (</a:t>
            </a:r>
            <a:r>
              <a:rPr lang="en-US" sz="1600" dirty="0" smtClean="0"/>
              <a:t>circa </a:t>
            </a:r>
            <a:r>
              <a:rPr lang="en-US" sz="1600" dirty="0"/>
              <a:t>1909-1911) </a:t>
            </a:r>
            <a:r>
              <a:rPr lang="en-US" sz="1600" dirty="0" smtClean="0"/>
              <a:t>. </a:t>
            </a:r>
          </a:p>
          <a:p>
            <a:pPr algn="just"/>
            <a:r>
              <a:rPr lang="en-US" sz="1600" dirty="0"/>
              <a:t>	</a:t>
            </a:r>
            <a:r>
              <a:rPr lang="en-US" sz="2400" dirty="0" smtClean="0"/>
              <a:t>J</a:t>
            </a:r>
            <a:r>
              <a:rPr lang="en-US" sz="1600" dirty="0" smtClean="0"/>
              <a:t>esse Lasky’s 1909-1910 vaudeville playlet, “The Twentieth Century” (or “Twentieth Century Limited”) showcased Thomas’s express-train observation platform . . .</a:t>
            </a:r>
            <a:endParaRPr lang="en-US" sz="1600" dirty="0"/>
          </a:p>
        </p:txBody>
      </p:sp>
    </p:spTree>
    <p:extLst>
      <p:ext uri="{BB962C8B-B14F-4D97-AF65-F5344CB8AC3E}">
        <p14:creationId xmlns:p14="http://schemas.microsoft.com/office/powerpoint/2010/main" val="62721354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9315" y="295062"/>
            <a:ext cx="8396213" cy="1569660"/>
          </a:xfrm>
          <a:prstGeom prst="rect">
            <a:avLst/>
          </a:prstGeom>
          <a:noFill/>
        </p:spPr>
        <p:txBody>
          <a:bodyPr wrap="square" rtlCol="0">
            <a:spAutoFit/>
          </a:bodyPr>
          <a:lstStyle/>
          <a:p>
            <a:pPr algn="just"/>
            <a:r>
              <a:rPr lang="en-US" sz="1600" dirty="0" smtClean="0"/>
              <a:t>. . . “</a:t>
            </a:r>
            <a:r>
              <a:rPr lang="en-US" sz="1600" dirty="0"/>
              <a:t>whizzing through the country at 60 miles an hour, with the entire company assembled on the platform waving and singing as the car apparently is passing through villages, over mountains, dashing through tunnels </a:t>
            </a:r>
            <a:r>
              <a:rPr lang="en-US" sz="1600" dirty="0" smtClean="0"/>
              <a:t>and </a:t>
            </a:r>
            <a:r>
              <a:rPr lang="en-US" sz="1600" dirty="0"/>
              <a:t>sweeping across the plain.</a:t>
            </a:r>
            <a:r>
              <a:rPr lang="en-US" sz="1600" dirty="0" smtClean="0"/>
              <a:t>” This effect appeared in many incarnations, such as the “Honeymoon Express” scenes in </a:t>
            </a:r>
            <a:r>
              <a:rPr lang="en-US" sz="1600" i="1" dirty="0" smtClean="0"/>
              <a:t>The Midnight Sons </a:t>
            </a:r>
            <a:r>
              <a:rPr lang="en-US" sz="1600" dirty="0" smtClean="0"/>
              <a:t>(1909-1910), </a:t>
            </a:r>
            <a:r>
              <a:rPr lang="en-US" sz="1600" i="1" dirty="0" smtClean="0"/>
              <a:t>The College Girls</a:t>
            </a:r>
            <a:r>
              <a:rPr lang="en-US" sz="1600" dirty="0" smtClean="0"/>
              <a:t> (1911), and a “Honeymoon Express” variety playlet that combined three of Thomas’s film effects and toured the U.S. and U.K., 1913-1915.</a:t>
            </a:r>
            <a:endParaRPr lang="en-US" sz="1600" dirty="0"/>
          </a:p>
        </p:txBody>
      </p:sp>
      <p:pic>
        <p:nvPicPr>
          <p:cNvPr id="3" name="Picture 2" descr="COLLEGE GIRLS, &quot;Hmoon Expr&quot;advert-THE ILLUSTRATED BUFFALO EXPRESS 22 Oct 1911, p. [31?], fultonhistory.com.jpg"/>
          <p:cNvPicPr>
            <a:picLocks noChangeAspect="1"/>
          </p:cNvPicPr>
          <p:nvPr/>
        </p:nvPicPr>
        <p:blipFill rotWithShape="1">
          <a:blip r:embed="rId2">
            <a:extLst>
              <a:ext uri="{28A0092B-C50C-407E-A947-70E740481C1C}">
                <a14:useLocalDpi xmlns:a14="http://schemas.microsoft.com/office/drawing/2010/main" val="0"/>
              </a:ext>
            </a:extLst>
          </a:blip>
          <a:srcRect l="1213" t="6262" r="1240" b="2661"/>
          <a:stretch/>
        </p:blipFill>
        <p:spPr>
          <a:xfrm>
            <a:off x="2215505" y="5498041"/>
            <a:ext cx="1797381" cy="1003376"/>
          </a:xfrm>
          <a:prstGeom prst="rect">
            <a:avLst/>
          </a:prstGeom>
        </p:spPr>
      </p:pic>
      <p:sp>
        <p:nvSpPr>
          <p:cNvPr id="4" name="TextBox 3"/>
          <p:cNvSpPr txBox="1"/>
          <p:nvPr/>
        </p:nvSpPr>
        <p:spPr>
          <a:xfrm>
            <a:off x="2215505" y="3493368"/>
            <a:ext cx="4837965" cy="1938992"/>
          </a:xfrm>
          <a:prstGeom prst="rect">
            <a:avLst/>
          </a:prstGeom>
          <a:noFill/>
        </p:spPr>
        <p:txBody>
          <a:bodyPr wrap="square" rtlCol="0">
            <a:spAutoFit/>
          </a:bodyPr>
          <a:lstStyle/>
          <a:p>
            <a:pPr algn="just"/>
            <a:r>
              <a:rPr lang="en-US" sz="2400" dirty="0"/>
              <a:t>	</a:t>
            </a:r>
            <a:r>
              <a:rPr lang="en-US" sz="2400" dirty="0" smtClean="0"/>
              <a:t>T</a:t>
            </a:r>
            <a:r>
              <a:rPr lang="en-US" sz="1600" dirty="0" smtClean="0"/>
              <a:t>homas’s </a:t>
            </a:r>
            <a:r>
              <a:rPr lang="en-US" sz="1600" dirty="0" smtClean="0"/>
              <a:t>kinetoscenes</a:t>
            </a:r>
            <a:r>
              <a:rPr lang="en-US" sz="1600" dirty="0" smtClean="0"/>
              <a:t> included: *travel by dirigible balloons, airplanes, row boats and steamships, *races involving autos, trains, yachts, *floods</a:t>
            </a:r>
            <a:r>
              <a:rPr lang="en-US" sz="1600" dirty="0"/>
              <a:t>,</a:t>
            </a:r>
            <a:r>
              <a:rPr lang="en-US" sz="1600" dirty="0" smtClean="0"/>
              <a:t> *lifeboat rescues, *the San Francisco fire, *an “el train” on the Brooklyn Bridge, *Atlantic City’s Million Dollar Pier, *European seaside bathing machines . . .</a:t>
            </a:r>
            <a:endParaRPr lang="en-US" sz="1600" dirty="0"/>
          </a:p>
        </p:txBody>
      </p:sp>
      <p:pic>
        <p:nvPicPr>
          <p:cNvPr id="5" name="Picture 4" descr="MIDNIGHT SON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315" y="2015878"/>
            <a:ext cx="1483760" cy="1854700"/>
          </a:xfrm>
          <a:prstGeom prst="rect">
            <a:avLst/>
          </a:prstGeom>
        </p:spPr>
      </p:pic>
      <p:pic>
        <p:nvPicPr>
          <p:cNvPr id="6" name="Picture 5" descr="Auto Race music.jpg"/>
          <p:cNvPicPr>
            <a:picLocks noChangeAspect="1"/>
          </p:cNvPicPr>
          <p:nvPr/>
        </p:nvPicPr>
        <p:blipFill rotWithShape="1">
          <a:blip r:embed="rId4">
            <a:extLst>
              <a:ext uri="{28A0092B-C50C-407E-A947-70E740481C1C}">
                <a14:useLocalDpi xmlns:a14="http://schemas.microsoft.com/office/drawing/2010/main" val="0"/>
              </a:ext>
            </a:extLst>
          </a:blip>
          <a:srcRect l="3962" t="4158" r="2654" b="2187"/>
          <a:stretch/>
        </p:blipFill>
        <p:spPr>
          <a:xfrm>
            <a:off x="7335676" y="4646717"/>
            <a:ext cx="1469852" cy="1854700"/>
          </a:xfrm>
          <a:prstGeom prst="rect">
            <a:avLst/>
          </a:prstGeom>
        </p:spPr>
      </p:pic>
      <p:pic>
        <p:nvPicPr>
          <p:cNvPr id="7" name="Picture 6" descr="Waltz-FDT Million $ Pier advert.jpg"/>
          <p:cNvPicPr>
            <a:picLocks noChangeAspect="1"/>
          </p:cNvPicPr>
          <p:nvPr/>
        </p:nvPicPr>
        <p:blipFill rotWithShape="1">
          <a:blip r:embed="rId5">
            <a:extLst>
              <a:ext uri="{28A0092B-C50C-407E-A947-70E740481C1C}">
                <a14:useLocalDpi xmlns:a14="http://schemas.microsoft.com/office/drawing/2010/main" val="0"/>
              </a:ext>
            </a:extLst>
          </a:blip>
          <a:srcRect t="11945"/>
          <a:stretch/>
        </p:blipFill>
        <p:spPr>
          <a:xfrm>
            <a:off x="2215505" y="2015878"/>
            <a:ext cx="4837965" cy="1461014"/>
          </a:xfrm>
          <a:prstGeom prst="rect">
            <a:avLst/>
          </a:prstGeom>
        </p:spPr>
      </p:pic>
      <p:pic>
        <p:nvPicPr>
          <p:cNvPr id="8" name="Picture 7" descr="FDT-The Deluge flood scene-Amsterdam, NY EVENING RECORDER &amp; DAILY DEMOCRAT 12 Oct 1911, p. ?, fultonhistory.com.jpg"/>
          <p:cNvPicPr>
            <a:picLocks noChangeAspect="1"/>
          </p:cNvPicPr>
          <p:nvPr/>
        </p:nvPicPr>
        <p:blipFill rotWithShape="1">
          <a:blip r:embed="rId6">
            <a:extLst>
              <a:ext uri="{28A0092B-C50C-407E-A947-70E740481C1C}">
                <a14:useLocalDpi xmlns:a14="http://schemas.microsoft.com/office/drawing/2010/main" val="0"/>
              </a:ext>
            </a:extLst>
          </a:blip>
          <a:srcRect l="2767" t="2260" r="2869" b="23856"/>
          <a:stretch/>
        </p:blipFill>
        <p:spPr>
          <a:xfrm>
            <a:off x="5455141" y="5498041"/>
            <a:ext cx="1598329" cy="1003376"/>
          </a:xfrm>
          <a:prstGeom prst="rect">
            <a:avLst/>
          </a:prstGeom>
        </p:spPr>
      </p:pic>
      <p:pic>
        <p:nvPicPr>
          <p:cNvPr id="9" name="Picture 8" descr="SOMEBODY'S LUGGAGE.jpg"/>
          <p:cNvPicPr>
            <a:picLocks noChangeAspect="1"/>
          </p:cNvPicPr>
          <p:nvPr/>
        </p:nvPicPr>
        <p:blipFill rotWithShape="1">
          <a:blip r:embed="rId7">
            <a:extLst>
              <a:ext uri="{28A0092B-C50C-407E-A947-70E740481C1C}">
                <a14:useLocalDpi xmlns:a14="http://schemas.microsoft.com/office/drawing/2010/main" val="0"/>
              </a:ext>
            </a:extLst>
          </a:blip>
          <a:srcRect b="49167"/>
          <a:stretch/>
        </p:blipFill>
        <p:spPr>
          <a:xfrm>
            <a:off x="4214462" y="5498041"/>
            <a:ext cx="1060299" cy="1003376"/>
          </a:xfrm>
          <a:prstGeom prst="rect">
            <a:avLst/>
          </a:prstGeom>
        </p:spPr>
      </p:pic>
      <p:pic>
        <p:nvPicPr>
          <p:cNvPr id="10" name="Picture 9" descr="GOING UP.jpg"/>
          <p:cNvPicPr>
            <a:picLocks noChangeAspect="1"/>
          </p:cNvPicPr>
          <p:nvPr/>
        </p:nvPicPr>
        <p:blipFill rotWithShape="1">
          <a:blip r:embed="rId8">
            <a:extLst>
              <a:ext uri="{28A0092B-C50C-407E-A947-70E740481C1C}">
                <a14:useLocalDpi xmlns:a14="http://schemas.microsoft.com/office/drawing/2010/main" val="0"/>
              </a:ext>
            </a:extLst>
          </a:blip>
          <a:srcRect l="3620" t="7211" r="905" b="1884"/>
          <a:stretch/>
        </p:blipFill>
        <p:spPr>
          <a:xfrm>
            <a:off x="7299268" y="2015878"/>
            <a:ext cx="1506260" cy="1854700"/>
          </a:xfrm>
          <a:prstGeom prst="rect">
            <a:avLst/>
          </a:prstGeom>
        </p:spPr>
      </p:pic>
      <p:pic>
        <p:nvPicPr>
          <p:cNvPr id="11" name="Picture 10" descr="GIRL AT THE HELM.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9315" y="4635914"/>
            <a:ext cx="1483760" cy="1865503"/>
          </a:xfrm>
          <a:prstGeom prst="rect">
            <a:avLst/>
          </a:prstGeom>
        </p:spPr>
      </p:pic>
    </p:spTree>
    <p:extLst>
      <p:ext uri="{BB962C8B-B14F-4D97-AF65-F5344CB8AC3E}">
        <p14:creationId xmlns:p14="http://schemas.microsoft.com/office/powerpoint/2010/main" val="155178447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1591" y="360028"/>
            <a:ext cx="4325408" cy="369332"/>
          </a:xfrm>
          <a:prstGeom prst="rect">
            <a:avLst/>
          </a:prstGeom>
          <a:noFill/>
        </p:spPr>
        <p:txBody>
          <a:bodyPr wrap="square" rtlCol="0">
            <a:spAutoFit/>
          </a:bodyPr>
          <a:lstStyle/>
          <a:p>
            <a:r>
              <a:rPr lang="en-US" dirty="0" smtClean="0"/>
              <a:t>. . . *WWI </a:t>
            </a:r>
            <a:r>
              <a:rPr lang="en-US" dirty="0"/>
              <a:t>battles at sea and in the </a:t>
            </a:r>
            <a:r>
              <a:rPr lang="en-US" dirty="0" smtClean="0"/>
              <a:t>air . . .</a:t>
            </a:r>
            <a:endParaRPr lang="en-US" dirty="0"/>
          </a:p>
        </p:txBody>
      </p:sp>
      <p:pic>
        <p:nvPicPr>
          <p:cNvPr id="5" name="Picture 4" descr="Thomas Kinetoscene Stg Effects-VARIETY.jpg"/>
          <p:cNvPicPr>
            <a:picLocks noChangeAspect="1"/>
          </p:cNvPicPr>
          <p:nvPr/>
        </p:nvPicPr>
        <p:blipFill rotWithShape="1">
          <a:blip r:embed="rId2">
            <a:extLst>
              <a:ext uri="{28A0092B-C50C-407E-A947-70E740481C1C}">
                <a14:useLocalDpi xmlns:a14="http://schemas.microsoft.com/office/drawing/2010/main" val="0"/>
              </a:ext>
            </a:extLst>
          </a:blip>
          <a:srcRect l="2036" r="1878"/>
          <a:stretch/>
        </p:blipFill>
        <p:spPr>
          <a:xfrm>
            <a:off x="2338283" y="1066966"/>
            <a:ext cx="6490754" cy="3045566"/>
          </a:xfrm>
          <a:prstGeom prst="rect">
            <a:avLst/>
          </a:prstGeom>
        </p:spPr>
      </p:pic>
      <p:sp>
        <p:nvSpPr>
          <p:cNvPr id="7" name="Rectangle 6"/>
          <p:cNvSpPr/>
          <p:nvPr/>
        </p:nvSpPr>
        <p:spPr>
          <a:xfrm>
            <a:off x="341591" y="3992523"/>
            <a:ext cx="3348512" cy="2327937"/>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descr="SEVEN DAYS' LEAVE-NYT excerpt 18 Jan 1918.jpg"/>
          <p:cNvPicPr>
            <a:picLocks noChangeAspect="1"/>
          </p:cNvPicPr>
          <p:nvPr/>
        </p:nvPicPr>
        <p:blipFill rotWithShape="1">
          <a:blip r:embed="rId3">
            <a:extLst>
              <a:ext uri="{28A0092B-C50C-407E-A947-70E740481C1C}">
                <a14:useLocalDpi xmlns:a14="http://schemas.microsoft.com/office/drawing/2010/main" val="0"/>
              </a:ext>
            </a:extLst>
          </a:blip>
          <a:srcRect l="1654" r="1901" b="1266"/>
          <a:stretch/>
        </p:blipFill>
        <p:spPr>
          <a:xfrm>
            <a:off x="463626" y="4142535"/>
            <a:ext cx="3126472" cy="2027362"/>
          </a:xfrm>
          <a:prstGeom prst="rect">
            <a:avLst/>
          </a:prstGeom>
        </p:spPr>
      </p:pic>
    </p:spTree>
    <p:extLst>
      <p:ext uri="{BB962C8B-B14F-4D97-AF65-F5344CB8AC3E}">
        <p14:creationId xmlns:p14="http://schemas.microsoft.com/office/powerpoint/2010/main" val="317878474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7553" y="503223"/>
            <a:ext cx="4428936" cy="338554"/>
          </a:xfrm>
          <a:prstGeom prst="rect">
            <a:avLst/>
          </a:prstGeom>
          <a:noFill/>
        </p:spPr>
        <p:txBody>
          <a:bodyPr wrap="square" rtlCol="0">
            <a:spAutoFit/>
          </a:bodyPr>
          <a:lstStyle/>
          <a:p>
            <a:r>
              <a:rPr lang="en-US" sz="1600" dirty="0" smtClean="0"/>
              <a:t>. . </a:t>
            </a:r>
            <a:r>
              <a:rPr lang="en-US" sz="1600" dirty="0" smtClean="0"/>
              <a:t>. </a:t>
            </a:r>
            <a:r>
              <a:rPr lang="en-US" sz="1600" dirty="0"/>
              <a:t>a</a:t>
            </a:r>
            <a:r>
              <a:rPr lang="en-US" sz="1600" dirty="0" smtClean="0"/>
              <a:t>nd  *</a:t>
            </a:r>
            <a:r>
              <a:rPr lang="en-US" sz="1600" dirty="0" smtClean="0"/>
              <a:t>the sinking of ships and </a:t>
            </a:r>
            <a:r>
              <a:rPr lang="en-US" sz="1600" dirty="0" smtClean="0"/>
              <a:t>submarines.</a:t>
            </a:r>
            <a:endParaRPr lang="en-US" sz="1600" dirty="0"/>
          </a:p>
        </p:txBody>
      </p:sp>
      <p:pic>
        <p:nvPicPr>
          <p:cNvPr id="10" name="Picture 9" descr="IN THE NIGHT WATCH2.jpg"/>
          <p:cNvPicPr>
            <a:picLocks noChangeAspect="1"/>
          </p:cNvPicPr>
          <p:nvPr/>
        </p:nvPicPr>
        <p:blipFill rotWithShape="1">
          <a:blip r:embed="rId2">
            <a:extLst>
              <a:ext uri="{28A0092B-C50C-407E-A947-70E740481C1C}">
                <a14:useLocalDpi xmlns:a14="http://schemas.microsoft.com/office/drawing/2010/main" val="0"/>
              </a:ext>
            </a:extLst>
          </a:blip>
          <a:srcRect l="8965" t="2058" r="4772" b="1818"/>
          <a:stretch/>
        </p:blipFill>
        <p:spPr>
          <a:xfrm>
            <a:off x="2530769" y="2761848"/>
            <a:ext cx="3614918" cy="3921017"/>
          </a:xfrm>
          <a:prstGeom prst="rect">
            <a:avLst/>
          </a:prstGeom>
        </p:spPr>
      </p:pic>
      <p:pic>
        <p:nvPicPr>
          <p:cNvPr id="11" name="Picture 10" descr="IN THE NIGHT WATCH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553" y="1823262"/>
            <a:ext cx="3492361" cy="2640890"/>
          </a:xfrm>
          <a:prstGeom prst="rect">
            <a:avLst/>
          </a:prstGeom>
        </p:spPr>
      </p:pic>
      <p:pic>
        <p:nvPicPr>
          <p:cNvPr id="12" name="Picture 11" descr="IN THE NIGHT WATCH3.jpg"/>
          <p:cNvPicPr>
            <a:picLocks noChangeAspect="1"/>
          </p:cNvPicPr>
          <p:nvPr/>
        </p:nvPicPr>
        <p:blipFill rotWithShape="1">
          <a:blip r:embed="rId4">
            <a:extLst>
              <a:ext uri="{28A0092B-C50C-407E-A947-70E740481C1C}">
                <a14:useLocalDpi xmlns:a14="http://schemas.microsoft.com/office/drawing/2010/main" val="0"/>
              </a:ext>
            </a:extLst>
          </a:blip>
          <a:srcRect l="4299" t="1989" r="2894"/>
          <a:stretch/>
        </p:blipFill>
        <p:spPr>
          <a:xfrm>
            <a:off x="4835837" y="360028"/>
            <a:ext cx="4072810" cy="3142059"/>
          </a:xfrm>
          <a:prstGeom prst="rect">
            <a:avLst/>
          </a:prstGeom>
        </p:spPr>
      </p:pic>
    </p:spTree>
    <p:extLst>
      <p:ext uri="{BB962C8B-B14F-4D97-AF65-F5344CB8AC3E}">
        <p14:creationId xmlns:p14="http://schemas.microsoft.com/office/powerpoint/2010/main" val="49635244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56016" y="1274933"/>
            <a:ext cx="8145638" cy="5298509"/>
          </a:xfrm>
          <a:prstGeom prst="rect">
            <a:avLst/>
          </a:prstGeom>
          <a:solidFill>
            <a:srgbClr val="302C2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descr="Barber-Transatlantic Fligh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1577" y="3092511"/>
            <a:ext cx="4888300" cy="3304129"/>
          </a:xfrm>
          <a:prstGeom prst="rect">
            <a:avLst/>
          </a:prstGeom>
        </p:spPr>
      </p:pic>
      <p:sp>
        <p:nvSpPr>
          <p:cNvPr id="3" name="TextBox 2"/>
          <p:cNvSpPr txBox="1"/>
          <p:nvPr/>
        </p:nvSpPr>
        <p:spPr>
          <a:xfrm>
            <a:off x="290008" y="311395"/>
            <a:ext cx="8590235" cy="584776"/>
          </a:xfrm>
          <a:prstGeom prst="rect">
            <a:avLst/>
          </a:prstGeom>
          <a:noFill/>
        </p:spPr>
        <p:txBody>
          <a:bodyPr wrap="square" rtlCol="0">
            <a:spAutoFit/>
          </a:bodyPr>
          <a:lstStyle/>
          <a:p>
            <a:pPr algn="just"/>
            <a:r>
              <a:rPr lang="en-US" sz="1600" dirty="0"/>
              <a:t>B</a:t>
            </a:r>
            <a:r>
              <a:rPr lang="en-US" sz="1600" dirty="0" smtClean="0"/>
              <a:t>etween </a:t>
            </a:r>
            <a:r>
              <a:rPr lang="en-US" sz="1600" dirty="0" smtClean="0"/>
              <a:t>1906 and 1921, </a:t>
            </a:r>
            <a:r>
              <a:rPr lang="en-US" sz="1600" dirty="0" smtClean="0"/>
              <a:t>Thomas’s film effects were seen in </a:t>
            </a:r>
            <a:r>
              <a:rPr lang="en-US" sz="1600" dirty="0" smtClean="0"/>
              <a:t>the U.S., Europe, and the U.K. and its colonies. So far, close to forty </a:t>
            </a:r>
            <a:r>
              <a:rPr lang="en-US" sz="1600" dirty="0" smtClean="0"/>
              <a:t>productions have </a:t>
            </a:r>
            <a:r>
              <a:rPr lang="en-US" sz="1600" dirty="0" smtClean="0"/>
              <a:t>been identified.</a:t>
            </a:r>
            <a:endParaRPr lang="en-US" sz="1600" dirty="0"/>
          </a:p>
        </p:txBody>
      </p:sp>
      <p:sp>
        <p:nvSpPr>
          <p:cNvPr id="7" name="TextBox 6"/>
          <p:cNvSpPr txBox="1"/>
          <p:nvPr/>
        </p:nvSpPr>
        <p:spPr>
          <a:xfrm>
            <a:off x="2908978" y="2584379"/>
            <a:ext cx="3690100" cy="40011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US" sz="1000" dirty="0">
                <a:hlinkClick r:id="rId3"/>
              </a:rPr>
              <a:t>X. Theodore Barber, “Scenic Effects Using the Motion Picture,” </a:t>
            </a:r>
            <a:r>
              <a:rPr lang="en-US" sz="1000" i="1" dirty="0">
                <a:hlinkClick r:id="rId3"/>
              </a:rPr>
              <a:t>The Passing Show</a:t>
            </a:r>
            <a:r>
              <a:rPr lang="en-US" sz="1000" dirty="0">
                <a:hlinkClick r:id="rId3"/>
              </a:rPr>
              <a:t> (Summer 1984), pp. 2-3 </a:t>
            </a:r>
            <a:endParaRPr lang="en-US" sz="1000" dirty="0"/>
          </a:p>
        </p:txBody>
      </p:sp>
      <p:sp>
        <p:nvSpPr>
          <p:cNvPr id="8" name="TextBox 7"/>
          <p:cNvSpPr txBox="1"/>
          <p:nvPr/>
        </p:nvSpPr>
        <p:spPr>
          <a:xfrm>
            <a:off x="649467" y="1426716"/>
            <a:ext cx="7970218" cy="1015663"/>
          </a:xfrm>
          <a:prstGeom prst="rect">
            <a:avLst/>
          </a:prstGeom>
          <a:noFill/>
        </p:spPr>
        <p:txBody>
          <a:bodyPr wrap="square" rtlCol="0">
            <a:spAutoFit/>
          </a:bodyPr>
          <a:lstStyle/>
          <a:p>
            <a:pPr algn="just"/>
            <a:r>
              <a:rPr lang="en-US" sz="1200" dirty="0" smtClean="0"/>
              <a:t>Magic lantern historian, Ted Barber, catalogued materials about Thomas at the Shubert Archive and was the first scholar to publish and lecture about the inventor’s career. I am indebted to his work, which led me to expand a 1981 seminar paper about stage-and-screen multimedia into a 1991 dissertation and lifelong research focus. I am grateful also for decades of curatorial and staff support from members of the Shubert Archive—wishing this valuable research institution the best in recovering from hardships imposed by COVID-19.</a:t>
            </a:r>
            <a:endParaRPr lang="en-US" sz="1200" dirty="0"/>
          </a:p>
        </p:txBody>
      </p:sp>
    </p:spTree>
    <p:extLst>
      <p:ext uri="{BB962C8B-B14F-4D97-AF65-F5344CB8AC3E}">
        <p14:creationId xmlns:p14="http://schemas.microsoft.com/office/powerpoint/2010/main" val="88845575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1813" y="131037"/>
            <a:ext cx="8718170" cy="6617198"/>
          </a:xfrm>
          <a:prstGeom prst="rect">
            <a:avLst/>
          </a:prstGeom>
          <a:noFill/>
        </p:spPr>
        <p:txBody>
          <a:bodyPr wrap="square" rtlCol="0">
            <a:spAutoFit/>
          </a:bodyPr>
          <a:lstStyle/>
          <a:p>
            <a:pPr algn="just"/>
            <a:r>
              <a:rPr lang="en-US" sz="1600" dirty="0" smtClean="0"/>
              <a:t>	</a:t>
            </a:r>
            <a:r>
              <a:rPr lang="en-US" sz="2400" dirty="0" smtClean="0"/>
              <a:t>T</a:t>
            </a:r>
            <a:r>
              <a:rPr lang="en-US" sz="1600" dirty="0" smtClean="0"/>
              <a:t>homas </a:t>
            </a:r>
            <a:r>
              <a:rPr lang="en-US" sz="1600" dirty="0"/>
              <a:t>did not merely invent film effects; he constantly upgraded them and organized a business to place them in theatres. </a:t>
            </a:r>
            <a:r>
              <a:rPr lang="en-US" sz="1600" dirty="0" smtClean="0"/>
              <a:t>Shubert Archive materials </a:t>
            </a:r>
            <a:r>
              <a:rPr lang="en-US" sz="1600" dirty="0"/>
              <a:t>provide information about this. Adopting a model used by early film exhibitors (and, later, Kinemacolor), Thomas sent one to three company-trained motion-picture projectionists along </a:t>
            </a:r>
            <a:r>
              <a:rPr lang="en-US" sz="1600" dirty="0" smtClean="0"/>
              <a:t>with projectors </a:t>
            </a:r>
            <a:r>
              <a:rPr lang="en-US" sz="1600" dirty="0"/>
              <a:t>and films to each performance. </a:t>
            </a:r>
            <a:r>
              <a:rPr lang="en-US" sz="1600" dirty="0" smtClean="0"/>
              <a:t>The </a:t>
            </a:r>
            <a:r>
              <a:rPr lang="en-US" sz="1600" dirty="0"/>
              <a:t>majority of his known </a:t>
            </a:r>
            <a:r>
              <a:rPr lang="en-US" sz="1600" dirty="0" smtClean="0"/>
              <a:t>effects were </a:t>
            </a:r>
            <a:r>
              <a:rPr lang="en-US" sz="1600" dirty="0"/>
              <a:t>for Shubert </a:t>
            </a:r>
            <a:r>
              <a:rPr lang="en-US" sz="1600" dirty="0" smtClean="0"/>
              <a:t>shows. </a:t>
            </a:r>
            <a:r>
              <a:rPr lang="en-US" sz="1600" dirty="0"/>
              <a:t>L</a:t>
            </a:r>
            <a:r>
              <a:rPr lang="en-US" sz="1600" dirty="0" smtClean="0"/>
              <a:t>ighting </a:t>
            </a:r>
            <a:r>
              <a:rPr lang="en-US" sz="1600" dirty="0"/>
              <a:t>operators usually could be rehearsed and relied upon to operate </a:t>
            </a:r>
            <a:r>
              <a:rPr lang="en-US" sz="1600" dirty="0" smtClean="0"/>
              <a:t>the stereopticon </a:t>
            </a:r>
            <a:r>
              <a:rPr lang="en-US" sz="1600" dirty="0"/>
              <a:t>machines that </a:t>
            </a:r>
            <a:r>
              <a:rPr lang="en-US" sz="1600" dirty="0" smtClean="0"/>
              <a:t>provided visual layering to the filmed </a:t>
            </a:r>
            <a:r>
              <a:rPr lang="en-US" sz="1600" dirty="0"/>
              <a:t>images.</a:t>
            </a:r>
          </a:p>
          <a:p>
            <a:pPr algn="just"/>
            <a:r>
              <a:rPr lang="en-US" sz="1600" dirty="0"/>
              <a:t>	</a:t>
            </a:r>
            <a:r>
              <a:rPr lang="en-US" sz="2400" dirty="0" smtClean="0"/>
              <a:t>S</a:t>
            </a:r>
            <a:r>
              <a:rPr lang="en-US" sz="1600" dirty="0" smtClean="0"/>
              <a:t>tage carpenters built projection surfaces </a:t>
            </a:r>
            <a:r>
              <a:rPr lang="en-US" sz="1600" dirty="0"/>
              <a:t>to Thomas’s </a:t>
            </a:r>
            <a:r>
              <a:rPr lang="en-US" sz="1600" dirty="0" smtClean="0"/>
              <a:t>specifications. </a:t>
            </a:r>
            <a:r>
              <a:rPr lang="en-US" sz="1600" dirty="0"/>
              <a:t>Thomas also designed other visual and auditory components of his effects, which the theatre supplied along with stage equipment and a sheet iron “picture machine booth” requiring four feet of space in the front of the </a:t>
            </a:r>
            <a:r>
              <a:rPr lang="en-US" sz="1600" dirty="0" smtClean="0"/>
              <a:t>balcony. In </a:t>
            </a:r>
            <a:r>
              <a:rPr lang="en-US" sz="1600" dirty="0"/>
              <a:t>a letter dated 19 May 1914, Thomas recommended the Sharlow Brothers on 42</a:t>
            </a:r>
            <a:r>
              <a:rPr lang="en-US" sz="1600" baseline="30000" dirty="0"/>
              <a:t>nd</a:t>
            </a:r>
            <a:r>
              <a:rPr lang="en-US" sz="1600" dirty="0"/>
              <a:t> Street, who made and sold fireproof booths for approximately $100. The films ran from one to over ten minutes, and several newspaper articles mention Thomas as involved in location shooting, although it is not clear who worked the camera.</a:t>
            </a:r>
          </a:p>
          <a:p>
            <a:pPr algn="just"/>
            <a:r>
              <a:rPr lang="en-US" sz="1600" dirty="0"/>
              <a:t>	</a:t>
            </a:r>
            <a:r>
              <a:rPr lang="en-US" sz="2400" dirty="0"/>
              <a:t>E</a:t>
            </a:r>
            <a:r>
              <a:rPr lang="en-US" sz="1600" dirty="0"/>
              <a:t>ffects were rented by the week, usually for a guaranteed length of time (such as thirty weeks) in order to recoup the cost of filming, pay the camera operator(s) and other employees, cover business expenses, and make a profit.  Weekly rentals varied from show to show (depending on complexity) and year to year, with Thomas’s asking price ranging from $100-$175 in New York City. Touring cost more—such as $250 for two projectionists in 1915—because of travelling expenses, but these charges might be renegotiated for weeks in which there were fewer than ten bookings, or when business was bad or a show closed early. A world market was necessary to keep the business afloat, and the close to forty identified productions must be only a small portion of the total number </a:t>
            </a:r>
            <a:r>
              <a:rPr lang="en-US" sz="1600" dirty="0" smtClean="0"/>
              <a:t>of </a:t>
            </a:r>
            <a:r>
              <a:rPr lang="en-US" sz="1600" dirty="0"/>
              <a:t>Thomas’s </a:t>
            </a:r>
            <a:r>
              <a:rPr lang="en-US" sz="1600" dirty="0" smtClean="0"/>
              <a:t>effects used </a:t>
            </a:r>
            <a:r>
              <a:rPr lang="en-US" sz="1600" dirty="0"/>
              <a:t>in the fifteen years his trade lasted. This suggests “orphan” effects films by Thomas </a:t>
            </a:r>
            <a:r>
              <a:rPr lang="en-US" sz="1600" dirty="0" smtClean="0"/>
              <a:t>could survive</a:t>
            </a:r>
            <a:r>
              <a:rPr lang="en-US" sz="1600" dirty="0"/>
              <a:t>.</a:t>
            </a:r>
          </a:p>
        </p:txBody>
      </p:sp>
    </p:spTree>
    <p:extLst>
      <p:ext uri="{BB962C8B-B14F-4D97-AF65-F5344CB8AC3E}">
        <p14:creationId xmlns:p14="http://schemas.microsoft.com/office/powerpoint/2010/main" val="225662059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75590" y="2627592"/>
            <a:ext cx="3397204" cy="707886"/>
          </a:xfrm>
          <a:prstGeom prst="rect">
            <a:avLst/>
          </a:prstGeom>
          <a:noFill/>
        </p:spPr>
        <p:txBody>
          <a:bodyPr wrap="square" rtlCol="0">
            <a:spAutoFit/>
          </a:bodyPr>
          <a:lstStyle/>
          <a:p>
            <a:pPr algn="just"/>
            <a:r>
              <a:rPr lang="en-US" sz="2400" dirty="0" smtClean="0"/>
              <a:t>	T</a:t>
            </a:r>
            <a:r>
              <a:rPr lang="en-US" sz="1600" dirty="0" smtClean="0"/>
              <a:t>he removal of MPPC studios as a theatrical resource may</a:t>
            </a:r>
            <a:endParaRPr lang="en-US" sz="1600" dirty="0"/>
          </a:p>
        </p:txBody>
      </p:sp>
      <p:pic>
        <p:nvPicPr>
          <p:cNvPr id="3" name="Picture 2" descr="Gallagher-BATTLE CRY.jpg"/>
          <p:cNvPicPr>
            <a:picLocks noChangeAspect="1"/>
          </p:cNvPicPr>
          <p:nvPr/>
        </p:nvPicPr>
        <p:blipFill rotWithShape="1">
          <a:blip r:embed="rId2">
            <a:extLst>
              <a:ext uri="{28A0092B-C50C-407E-A947-70E740481C1C}">
                <a14:useLocalDpi xmlns:a14="http://schemas.microsoft.com/office/drawing/2010/main" val="0"/>
              </a:ext>
            </a:extLst>
          </a:blip>
          <a:srcRect l="8308" r="24847"/>
          <a:stretch/>
        </p:blipFill>
        <p:spPr>
          <a:xfrm>
            <a:off x="7986892" y="1533601"/>
            <a:ext cx="835999" cy="2978649"/>
          </a:xfrm>
          <a:prstGeom prst="rect">
            <a:avLst/>
          </a:prstGeom>
        </p:spPr>
      </p:pic>
      <p:pic>
        <p:nvPicPr>
          <p:cNvPr id="9" name="Picture 8" descr="Luby-Crucial Moment-VARIETY 6 Mar 1914, p. 16, fultonhistory.com.jpg"/>
          <p:cNvPicPr>
            <a:picLocks noChangeAspect="1"/>
          </p:cNvPicPr>
          <p:nvPr/>
        </p:nvPicPr>
        <p:blipFill rotWithShape="1">
          <a:blip r:embed="rId3">
            <a:extLst>
              <a:ext uri="{28A0092B-C50C-407E-A947-70E740481C1C}">
                <a14:useLocalDpi xmlns:a14="http://schemas.microsoft.com/office/drawing/2010/main" val="0"/>
              </a:ext>
            </a:extLst>
          </a:blip>
          <a:srcRect l="2021" t="2243" r="2113" b="9384"/>
          <a:stretch/>
        </p:blipFill>
        <p:spPr>
          <a:xfrm>
            <a:off x="2858506" y="5156910"/>
            <a:ext cx="1526459" cy="1526390"/>
          </a:xfrm>
          <a:prstGeom prst="rect">
            <a:avLst/>
          </a:prstGeom>
        </p:spPr>
      </p:pic>
      <p:pic>
        <p:nvPicPr>
          <p:cNvPr id="10" name="Picture 9" descr="OH, THAT MELODY-Goldie Collins.jpg"/>
          <p:cNvPicPr>
            <a:picLocks noChangeAspect="1"/>
          </p:cNvPicPr>
          <p:nvPr/>
        </p:nvPicPr>
        <p:blipFill rotWithShape="1">
          <a:blip r:embed="rId4">
            <a:extLst>
              <a:ext uri="{28A0092B-C50C-407E-A947-70E740481C1C}">
                <a14:useLocalDpi xmlns:a14="http://schemas.microsoft.com/office/drawing/2010/main" val="0"/>
              </a:ext>
            </a:extLst>
          </a:blip>
          <a:srcRect l="2176" t="1189" r="1880" b="1673"/>
          <a:stretch/>
        </p:blipFill>
        <p:spPr>
          <a:xfrm>
            <a:off x="6768445" y="3768481"/>
            <a:ext cx="867713" cy="1449282"/>
          </a:xfrm>
          <a:prstGeom prst="rect">
            <a:avLst/>
          </a:prstGeom>
        </p:spPr>
      </p:pic>
      <p:sp>
        <p:nvSpPr>
          <p:cNvPr id="12" name="Rectangle 11"/>
          <p:cNvSpPr/>
          <p:nvPr/>
        </p:nvSpPr>
        <p:spPr>
          <a:xfrm>
            <a:off x="7221162" y="5156910"/>
            <a:ext cx="1605280" cy="1526390"/>
          </a:xfrm>
          <a:prstGeom prst="rect">
            <a:avLst/>
          </a:prstGeom>
          <a:solidFill>
            <a:srgbClr val="302C2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descr="OH, THAT MELODY 11918).jpg"/>
          <p:cNvPicPr>
            <a:picLocks noChangeAspect="1"/>
          </p:cNvPicPr>
          <p:nvPr/>
        </p:nvPicPr>
        <p:blipFill rotWithShape="1">
          <a:blip r:embed="rId5">
            <a:extLst>
              <a:ext uri="{28A0092B-C50C-407E-A947-70E740481C1C}">
                <a14:useLocalDpi xmlns:a14="http://schemas.microsoft.com/office/drawing/2010/main" val="0"/>
              </a:ext>
            </a:extLst>
          </a:blip>
          <a:srcRect l="1330" t="1276" r="1481" b="1205"/>
          <a:stretch/>
        </p:blipFill>
        <p:spPr>
          <a:xfrm>
            <a:off x="7298866" y="5217763"/>
            <a:ext cx="1427400" cy="1381342"/>
          </a:xfrm>
          <a:prstGeom prst="rect">
            <a:avLst/>
          </a:prstGeom>
        </p:spPr>
      </p:pic>
      <p:pic>
        <p:nvPicPr>
          <p:cNvPr id="13" name="Picture 12" descr="Z FOLLIES.jpg"/>
          <p:cNvPicPr>
            <a:picLocks noChangeAspect="1"/>
          </p:cNvPicPr>
          <p:nvPr/>
        </p:nvPicPr>
        <p:blipFill rotWithShape="1">
          <a:blip r:embed="rId6">
            <a:extLst>
              <a:ext uri="{28A0092B-C50C-407E-A947-70E740481C1C}">
                <a14:useLocalDpi xmlns:a14="http://schemas.microsoft.com/office/drawing/2010/main" val="0"/>
              </a:ext>
            </a:extLst>
          </a:blip>
          <a:srcRect l="9985" r="9315" b="80051"/>
          <a:stretch/>
        </p:blipFill>
        <p:spPr>
          <a:xfrm>
            <a:off x="257809" y="4857962"/>
            <a:ext cx="2129011" cy="189676"/>
          </a:xfrm>
          <a:prstGeom prst="rect">
            <a:avLst/>
          </a:prstGeom>
        </p:spPr>
      </p:pic>
      <p:pic>
        <p:nvPicPr>
          <p:cNvPr id="16" name="Picture 15" descr="Seymour-GIRL ON THE FILM.jpe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7809" y="1134791"/>
            <a:ext cx="1705718" cy="2719559"/>
          </a:xfrm>
          <a:prstGeom prst="rect">
            <a:avLst/>
          </a:prstGeom>
        </p:spPr>
      </p:pic>
      <p:sp>
        <p:nvSpPr>
          <p:cNvPr id="17" name="Rectangle 16"/>
          <p:cNvSpPr/>
          <p:nvPr/>
        </p:nvSpPr>
        <p:spPr>
          <a:xfrm>
            <a:off x="1845038" y="522989"/>
            <a:ext cx="1580681" cy="1743294"/>
          </a:xfrm>
          <a:prstGeom prst="rect">
            <a:avLst/>
          </a:prstGeom>
          <a:solidFill>
            <a:srgbClr val="302C2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5" name="Picture 14" descr="GIRL ON THE FILM (1914).jpg"/>
          <p:cNvPicPr>
            <a:picLocks noChangeAspect="1"/>
          </p:cNvPicPr>
          <p:nvPr/>
        </p:nvPicPr>
        <p:blipFill rotWithShape="1">
          <a:blip r:embed="rId8">
            <a:extLst>
              <a:ext uri="{28A0092B-C50C-407E-A947-70E740481C1C}">
                <a14:useLocalDpi xmlns:a14="http://schemas.microsoft.com/office/drawing/2010/main" val="0"/>
              </a:ext>
            </a:extLst>
          </a:blip>
          <a:srcRect b="1547"/>
          <a:stretch/>
        </p:blipFill>
        <p:spPr>
          <a:xfrm>
            <a:off x="1963526" y="601466"/>
            <a:ext cx="1350130" cy="1562568"/>
          </a:xfrm>
          <a:prstGeom prst="rect">
            <a:avLst/>
          </a:prstGeom>
        </p:spPr>
      </p:pic>
      <p:pic>
        <p:nvPicPr>
          <p:cNvPr id="19" name="Picture 18" descr="PAY DAY.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85638" y="405360"/>
            <a:ext cx="2437253" cy="596197"/>
          </a:xfrm>
          <a:prstGeom prst="rect">
            <a:avLst/>
          </a:prstGeom>
        </p:spPr>
      </p:pic>
      <p:pic>
        <p:nvPicPr>
          <p:cNvPr id="20" name="Picture 19" descr="Rube Marquard.tif"/>
          <p:cNvPicPr>
            <a:picLocks noChangeAspect="1"/>
          </p:cNvPicPr>
          <p:nvPr/>
        </p:nvPicPr>
        <p:blipFill rotWithShape="1">
          <a:blip r:embed="rId10">
            <a:extLst>
              <a:ext uri="{BEBA8EAE-BF5A-486C-A8C5-ECC9F3942E4B}">
                <a14:imgProps xmlns:a14="http://schemas.microsoft.com/office/drawing/2010/main">
                  <a14:imgLayer r:embed="rId11">
                    <a14:imgEffect>
                      <a14:colorTemperature colorTemp="11200"/>
                    </a14:imgEffect>
                  </a14:imgLayer>
                </a14:imgProps>
              </a:ext>
              <a:ext uri="{28A0092B-C50C-407E-A947-70E740481C1C}">
                <a14:useLocalDpi xmlns:a14="http://schemas.microsoft.com/office/drawing/2010/main" val="0"/>
              </a:ext>
            </a:extLst>
          </a:blip>
          <a:srcRect l="8415" t="12058" r="35532" b="2773"/>
          <a:stretch/>
        </p:blipFill>
        <p:spPr>
          <a:xfrm>
            <a:off x="3940325" y="141377"/>
            <a:ext cx="2014915" cy="2386401"/>
          </a:xfrm>
          <a:prstGeom prst="rect">
            <a:avLst/>
          </a:prstGeom>
        </p:spPr>
      </p:pic>
      <p:sp>
        <p:nvSpPr>
          <p:cNvPr id="23" name="Rectangle 22"/>
          <p:cNvSpPr/>
          <p:nvPr/>
        </p:nvSpPr>
        <p:spPr>
          <a:xfrm>
            <a:off x="5565778" y="1522922"/>
            <a:ext cx="1733088" cy="1500004"/>
          </a:xfrm>
          <a:prstGeom prst="rect">
            <a:avLst/>
          </a:prstGeom>
          <a:solidFill>
            <a:srgbClr val="302C2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1" name="Picture 20" descr="SUFFRAGETTE descr.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69624" y="1904239"/>
            <a:ext cx="1547987" cy="1037151"/>
          </a:xfrm>
          <a:prstGeom prst="rect">
            <a:avLst/>
          </a:prstGeom>
        </p:spPr>
      </p:pic>
      <p:pic>
        <p:nvPicPr>
          <p:cNvPr id="22" name="Picture 21" descr="SUFFRAGETTE title.jpg"/>
          <p:cNvPicPr>
            <a:picLocks noChangeAspect="1"/>
          </p:cNvPicPr>
          <p:nvPr/>
        </p:nvPicPr>
        <p:blipFill rotWithShape="1">
          <a:blip r:embed="rId13">
            <a:extLst>
              <a:ext uri="{28A0092B-C50C-407E-A947-70E740481C1C}">
                <a14:useLocalDpi xmlns:a14="http://schemas.microsoft.com/office/drawing/2010/main" val="0"/>
              </a:ext>
            </a:extLst>
          </a:blip>
          <a:srcRect r="10063" b="86202"/>
          <a:stretch/>
        </p:blipFill>
        <p:spPr>
          <a:xfrm>
            <a:off x="5654315" y="1589646"/>
            <a:ext cx="1547987" cy="224813"/>
          </a:xfrm>
          <a:prstGeom prst="rect">
            <a:avLst/>
          </a:prstGeom>
        </p:spPr>
      </p:pic>
      <p:pic>
        <p:nvPicPr>
          <p:cNvPr id="25" name="Picture 24" descr="Commotion pictures.jpg"/>
          <p:cNvPicPr>
            <a:picLocks noChangeAspect="1"/>
          </p:cNvPicPr>
          <p:nvPr/>
        </p:nvPicPr>
        <p:blipFill rotWithShape="1">
          <a:blip r:embed="rId14">
            <a:extLst>
              <a:ext uri="{28A0092B-C50C-407E-A947-70E740481C1C}">
                <a14:useLocalDpi xmlns:a14="http://schemas.microsoft.com/office/drawing/2010/main" val="0"/>
              </a:ext>
            </a:extLst>
          </a:blip>
          <a:srcRect l="1232" t="1448" r="994"/>
          <a:stretch/>
        </p:blipFill>
        <p:spPr>
          <a:xfrm>
            <a:off x="257808" y="5039800"/>
            <a:ext cx="2129011" cy="1354192"/>
          </a:xfrm>
          <a:prstGeom prst="rect">
            <a:avLst/>
          </a:prstGeom>
        </p:spPr>
      </p:pic>
      <p:sp>
        <p:nvSpPr>
          <p:cNvPr id="4" name="TextBox 3"/>
          <p:cNvSpPr txBox="1"/>
          <p:nvPr/>
        </p:nvSpPr>
        <p:spPr>
          <a:xfrm>
            <a:off x="2075590" y="3285473"/>
            <a:ext cx="4651384" cy="830997"/>
          </a:xfrm>
          <a:prstGeom prst="rect">
            <a:avLst/>
          </a:prstGeom>
          <a:noFill/>
        </p:spPr>
        <p:txBody>
          <a:bodyPr wrap="square" rtlCol="0">
            <a:spAutoFit/>
          </a:bodyPr>
          <a:lstStyle/>
          <a:p>
            <a:pPr algn="just"/>
            <a:r>
              <a:rPr lang="en-US" sz="1600" dirty="0" smtClean="0"/>
              <a:t>have affected multimedia output from 1909-1911, when the number of (known) U.S. productions dwindled, except for those with Thomas’s effects.</a:t>
            </a:r>
            <a:endParaRPr lang="en-US" sz="1600" dirty="0"/>
          </a:p>
        </p:txBody>
      </p:sp>
      <p:pic>
        <p:nvPicPr>
          <p:cNvPr id="5" name="Picture 4" descr="Taylor &amp; Brown (1912).jpg"/>
          <p:cNvPicPr>
            <a:picLocks noChangeAspect="1"/>
          </p:cNvPicPr>
          <p:nvPr/>
        </p:nvPicPr>
        <p:blipFill rotWithShape="1">
          <a:blip r:embed="rId15">
            <a:extLst>
              <a:ext uri="{28A0092B-C50C-407E-A947-70E740481C1C}">
                <a14:useLocalDpi xmlns:a14="http://schemas.microsoft.com/office/drawing/2010/main" val="0"/>
              </a:ext>
            </a:extLst>
          </a:blip>
          <a:srcRect l="1851" t="1840" r="1710" b="4620"/>
          <a:stretch/>
        </p:blipFill>
        <p:spPr>
          <a:xfrm>
            <a:off x="4604910" y="5327524"/>
            <a:ext cx="2436680" cy="1136269"/>
          </a:xfrm>
          <a:prstGeom prst="rect">
            <a:avLst/>
          </a:prstGeom>
        </p:spPr>
      </p:pic>
      <p:sp>
        <p:nvSpPr>
          <p:cNvPr id="6" name="TextBox 5"/>
          <p:cNvSpPr txBox="1"/>
          <p:nvPr/>
        </p:nvSpPr>
        <p:spPr>
          <a:xfrm>
            <a:off x="257808" y="4032632"/>
            <a:ext cx="6469166" cy="584776"/>
          </a:xfrm>
          <a:prstGeom prst="rect">
            <a:avLst/>
          </a:prstGeom>
          <a:noFill/>
        </p:spPr>
        <p:txBody>
          <a:bodyPr wrap="square" rtlCol="0">
            <a:spAutoFit/>
          </a:bodyPr>
          <a:lstStyle/>
          <a:p>
            <a:pPr algn="just"/>
            <a:r>
              <a:rPr lang="en-US" sz="1600" dirty="0" smtClean="0"/>
              <a:t>From </a:t>
            </a:r>
            <a:r>
              <a:rPr lang="en-US" sz="1600" dirty="0"/>
              <a:t>1912 on, however, multimedia </a:t>
            </a:r>
            <a:r>
              <a:rPr lang="en-US" sz="1600" dirty="0" smtClean="0"/>
              <a:t>productions increased</a:t>
            </a:r>
            <a:r>
              <a:rPr lang="en-US" sz="1600" dirty="0"/>
              <a:t>, utilizing a variety of </a:t>
            </a:r>
            <a:r>
              <a:rPr lang="en-US" sz="1600" dirty="0" smtClean="0"/>
              <a:t>formats,  but filmmakers were not always credited  (or are</a:t>
            </a:r>
            <a:endParaRPr lang="en-US" sz="1600" dirty="0"/>
          </a:p>
        </p:txBody>
      </p:sp>
      <p:sp>
        <p:nvSpPr>
          <p:cNvPr id="7" name="TextBox 6"/>
          <p:cNvSpPr txBox="1"/>
          <p:nvPr/>
        </p:nvSpPr>
        <p:spPr>
          <a:xfrm>
            <a:off x="2560577" y="4550314"/>
            <a:ext cx="4051121" cy="338554"/>
          </a:xfrm>
          <a:prstGeom prst="rect">
            <a:avLst/>
          </a:prstGeom>
          <a:noFill/>
        </p:spPr>
        <p:txBody>
          <a:bodyPr wrap="square" rtlCol="0">
            <a:spAutoFit/>
          </a:bodyPr>
          <a:lstStyle/>
          <a:p>
            <a:pPr algn="just"/>
            <a:r>
              <a:rPr lang="en-US" sz="1600" dirty="0"/>
              <a:t>y</a:t>
            </a:r>
            <a:r>
              <a:rPr lang="en-US" sz="1600" dirty="0" smtClean="0"/>
              <a:t>et to be discovered).  Who were they?</a:t>
            </a:r>
            <a:endParaRPr lang="en-US" sz="1600" dirty="0"/>
          </a:p>
        </p:txBody>
      </p:sp>
    </p:spTree>
    <p:extLst>
      <p:ext uri="{BB962C8B-B14F-4D97-AF65-F5344CB8AC3E}">
        <p14:creationId xmlns:p14="http://schemas.microsoft.com/office/powerpoint/2010/main" val="396225521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liegl MP.jpg"/>
          <p:cNvPicPr>
            <a:picLocks noChangeAspect="1"/>
          </p:cNvPicPr>
          <p:nvPr/>
        </p:nvPicPr>
        <p:blipFill rotWithShape="1">
          <a:blip r:embed="rId2">
            <a:extLst>
              <a:ext uri="{28A0092B-C50C-407E-A947-70E740481C1C}">
                <a14:useLocalDpi xmlns:a14="http://schemas.microsoft.com/office/drawing/2010/main" val="0"/>
              </a:ext>
            </a:extLst>
          </a:blip>
          <a:srcRect l="1908" t="9429" b="5303"/>
          <a:stretch/>
        </p:blipFill>
        <p:spPr>
          <a:xfrm>
            <a:off x="3765794" y="5802036"/>
            <a:ext cx="2845905" cy="444333"/>
          </a:xfrm>
          <a:prstGeom prst="rect">
            <a:avLst/>
          </a:prstGeom>
        </p:spPr>
      </p:pic>
      <p:pic>
        <p:nvPicPr>
          <p:cNvPr id="3" name="Picture 2" descr="Kliegl 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5045" y="4961987"/>
            <a:ext cx="1860391" cy="672908"/>
          </a:xfrm>
          <a:prstGeom prst="rect">
            <a:avLst/>
          </a:prstGeom>
        </p:spPr>
      </p:pic>
      <p:pic>
        <p:nvPicPr>
          <p:cNvPr id="4" name="Picture 3" descr="ROGERS BROS. IN PANAMA caricatures image.jpg"/>
          <p:cNvPicPr>
            <a:picLocks noChangeAspect="1"/>
          </p:cNvPicPr>
          <p:nvPr/>
        </p:nvPicPr>
        <p:blipFill rotWithShape="1">
          <a:blip r:embed="rId4">
            <a:extLst>
              <a:ext uri="{28A0092B-C50C-407E-A947-70E740481C1C}">
                <a14:useLocalDpi xmlns:a14="http://schemas.microsoft.com/office/drawing/2010/main" val="0"/>
              </a:ext>
            </a:extLst>
          </a:blip>
          <a:srcRect l="3847" t="2140" r="2633" b="2195"/>
          <a:stretch/>
        </p:blipFill>
        <p:spPr>
          <a:xfrm>
            <a:off x="216441" y="4961987"/>
            <a:ext cx="3439345" cy="1520085"/>
          </a:xfrm>
          <a:prstGeom prst="rect">
            <a:avLst/>
          </a:prstGeom>
        </p:spPr>
      </p:pic>
      <p:sp>
        <p:nvSpPr>
          <p:cNvPr id="5" name="TextBox 4"/>
          <p:cNvSpPr txBox="1"/>
          <p:nvPr/>
        </p:nvSpPr>
        <p:spPr>
          <a:xfrm>
            <a:off x="216441" y="343314"/>
            <a:ext cx="6395258" cy="4401205"/>
          </a:xfrm>
          <a:prstGeom prst="rect">
            <a:avLst/>
          </a:prstGeom>
          <a:noFill/>
        </p:spPr>
        <p:txBody>
          <a:bodyPr wrap="square" rtlCol="0">
            <a:spAutoFit/>
          </a:bodyPr>
          <a:lstStyle/>
          <a:p>
            <a:pPr algn="just"/>
            <a:r>
              <a:rPr lang="en-US" sz="1600" dirty="0" smtClean="0">
                <a:solidFill>
                  <a:srgbClr val="FFFFFF"/>
                </a:solidFill>
              </a:rPr>
              <a:t>	</a:t>
            </a:r>
            <a:r>
              <a:rPr lang="en-US" sz="2400" dirty="0" smtClean="0">
                <a:solidFill>
                  <a:srgbClr val="FFFFFF"/>
                </a:solidFill>
              </a:rPr>
              <a:t>S</a:t>
            </a:r>
            <a:r>
              <a:rPr lang="en-US" sz="1600" dirty="0" smtClean="0">
                <a:solidFill>
                  <a:srgbClr val="FFFFFF"/>
                </a:solidFill>
              </a:rPr>
              <a:t>ome films were brought to the U.S. with multimedia performers or theatre companies touring from abroad, but might MPPC employees have taken on occasional work in an uncredited capacity?  Did theatre producers use non-MPPC or freelance camera operators, or maybe their own employees? If so, could filling in filmmaking gaps left by the MPPC have made </a:t>
            </a:r>
            <a:r>
              <a:rPr lang="en-US" sz="1600" dirty="0">
                <a:solidFill>
                  <a:srgbClr val="FFFFFF"/>
                </a:solidFill>
              </a:rPr>
              <a:t>later ventures by </a:t>
            </a:r>
            <a:r>
              <a:rPr lang="en-US" sz="1600" dirty="0" smtClean="0">
                <a:solidFill>
                  <a:srgbClr val="FFFFFF"/>
                </a:solidFill>
              </a:rPr>
              <a:t>the Shuberts </a:t>
            </a:r>
            <a:r>
              <a:rPr lang="en-US" sz="1600" dirty="0">
                <a:solidFill>
                  <a:srgbClr val="FFFFFF"/>
                </a:solidFill>
              </a:rPr>
              <a:t>and other Broadway </a:t>
            </a:r>
            <a:r>
              <a:rPr lang="en-US" sz="1600" dirty="0" smtClean="0">
                <a:solidFill>
                  <a:srgbClr val="FFFFFF"/>
                </a:solidFill>
              </a:rPr>
              <a:t>producers in (short</a:t>
            </a:r>
            <a:r>
              <a:rPr lang="en-US" sz="1600" dirty="0">
                <a:solidFill>
                  <a:srgbClr val="FFFFFF"/>
                </a:solidFill>
              </a:rPr>
              <a:t>-</a:t>
            </a:r>
            <a:r>
              <a:rPr lang="en-US" sz="1600" dirty="0" smtClean="0">
                <a:solidFill>
                  <a:srgbClr val="FFFFFF"/>
                </a:solidFill>
              </a:rPr>
              <a:t>lived) </a:t>
            </a:r>
            <a:r>
              <a:rPr lang="en-US" sz="1600" dirty="0">
                <a:solidFill>
                  <a:srgbClr val="FFFFFF"/>
                </a:solidFill>
              </a:rPr>
              <a:t>film </a:t>
            </a:r>
            <a:r>
              <a:rPr lang="en-US" sz="1600" dirty="0" smtClean="0">
                <a:solidFill>
                  <a:srgbClr val="FFFFFF"/>
                </a:solidFill>
              </a:rPr>
              <a:t>companies seem more feasible?</a:t>
            </a:r>
          </a:p>
          <a:p>
            <a:pPr algn="just"/>
            <a:r>
              <a:rPr lang="en-US" sz="1600" dirty="0">
                <a:solidFill>
                  <a:srgbClr val="FFFFFF"/>
                </a:solidFill>
              </a:rPr>
              <a:t>	A</a:t>
            </a:r>
            <a:r>
              <a:rPr lang="en-US" sz="1600" dirty="0" smtClean="0">
                <a:solidFill>
                  <a:srgbClr val="FFFFFF"/>
                </a:solidFill>
              </a:rPr>
              <a:t>ssociated professionally with Edison, the Kliegl Brothers Universal Electric Stage Lighting Co. was involved in filmmaking before 1908, with two identified productions: </a:t>
            </a:r>
            <a:r>
              <a:rPr lang="en-US" sz="1600" i="1" dirty="0" smtClean="0">
                <a:solidFill>
                  <a:srgbClr val="FFFFFF"/>
                </a:solidFill>
              </a:rPr>
              <a:t>The Vanderbilt Cup </a:t>
            </a:r>
            <a:r>
              <a:rPr lang="en-US" sz="1600" dirty="0" smtClean="0">
                <a:solidFill>
                  <a:srgbClr val="FFFFFF"/>
                </a:solidFill>
              </a:rPr>
              <a:t>(1906) and </a:t>
            </a:r>
            <a:r>
              <a:rPr lang="en-US" sz="1600" i="1" dirty="0" smtClean="0">
                <a:solidFill>
                  <a:srgbClr val="FFFFFF"/>
                </a:solidFill>
              </a:rPr>
              <a:t>The Rogers Brothers in Panama </a:t>
            </a:r>
            <a:r>
              <a:rPr lang="en-US" sz="1600" dirty="0" smtClean="0">
                <a:solidFill>
                  <a:srgbClr val="FFFFFF"/>
                </a:solidFill>
              </a:rPr>
              <a:t>(1907). </a:t>
            </a:r>
            <a:r>
              <a:rPr lang="en-US" sz="1600" dirty="0">
                <a:solidFill>
                  <a:srgbClr val="FFFFFF"/>
                </a:solidFill>
              </a:rPr>
              <a:t>A</a:t>
            </a:r>
            <a:r>
              <a:rPr lang="en-US" sz="1600" dirty="0" smtClean="0">
                <a:solidFill>
                  <a:srgbClr val="FFFFFF"/>
                </a:solidFill>
              </a:rPr>
              <a:t> swimming effect from the latter show—along with two other films from unidentified productions—was still offered for rental in 1913, which suggests the effects may have had a continuing commercial demand. Kliegl’s role in the history of projected entertainment, from lantern slides to effects for motion pictures, is a topic waiting to be examined.</a:t>
            </a:r>
            <a:endParaRPr lang="en-US" sz="1600" dirty="0">
              <a:solidFill>
                <a:srgbClr val="FFFFFF"/>
              </a:solidFill>
            </a:endParaRPr>
          </a:p>
        </p:txBody>
      </p:sp>
      <p:pic>
        <p:nvPicPr>
          <p:cNvPr id="6" name="Picture 5" descr="Kliegl effect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2662" y="4618122"/>
            <a:ext cx="2119846" cy="1865880"/>
          </a:xfrm>
          <a:prstGeom prst="rect">
            <a:avLst/>
          </a:prstGeom>
        </p:spPr>
      </p:pic>
      <p:pic>
        <p:nvPicPr>
          <p:cNvPr id="8" name="Picture 7" descr="Kliegl-Fuller, Coney Island, etc..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35553" y="568359"/>
            <a:ext cx="2156955" cy="3536402"/>
          </a:xfrm>
          <a:prstGeom prst="rect">
            <a:avLst/>
          </a:prstGeom>
        </p:spPr>
      </p:pic>
    </p:spTree>
    <p:extLst>
      <p:ext uri="{BB962C8B-B14F-4D97-AF65-F5344CB8AC3E}">
        <p14:creationId xmlns:p14="http://schemas.microsoft.com/office/powerpoint/2010/main" val="317870616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llier photo-WHO'S WHO.jpg"/>
          <p:cNvPicPr>
            <a:picLocks noChangeAspect="1"/>
          </p:cNvPicPr>
          <p:nvPr/>
        </p:nvPicPr>
        <p:blipFill rotWithShape="1">
          <a:blip r:embed="rId2">
            <a:extLst>
              <a:ext uri="{28A0092B-C50C-407E-A947-70E740481C1C}">
                <a14:useLocalDpi xmlns:a14="http://schemas.microsoft.com/office/drawing/2010/main" val="0"/>
              </a:ext>
            </a:extLst>
          </a:blip>
          <a:srcRect l="2290" t="1388" r="2687" b="-1"/>
          <a:stretch/>
        </p:blipFill>
        <p:spPr>
          <a:xfrm>
            <a:off x="295785" y="177092"/>
            <a:ext cx="1566136" cy="2410788"/>
          </a:xfrm>
          <a:prstGeom prst="rect">
            <a:avLst/>
          </a:prstGeom>
        </p:spPr>
      </p:pic>
      <p:sp>
        <p:nvSpPr>
          <p:cNvPr id="8" name="Rectangle 7"/>
          <p:cNvSpPr/>
          <p:nvPr/>
        </p:nvSpPr>
        <p:spPr>
          <a:xfrm>
            <a:off x="173487" y="3994832"/>
            <a:ext cx="2112273" cy="738604"/>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descr="WHO'S WHO mp scene.jpg"/>
          <p:cNvPicPr>
            <a:picLocks noChangeAspect="1"/>
          </p:cNvPicPr>
          <p:nvPr/>
        </p:nvPicPr>
        <p:blipFill rotWithShape="1">
          <a:blip r:embed="rId3">
            <a:extLst>
              <a:ext uri="{28A0092B-C50C-407E-A947-70E740481C1C}">
                <a14:useLocalDpi xmlns:a14="http://schemas.microsoft.com/office/drawing/2010/main" val="0"/>
              </a:ext>
            </a:extLst>
          </a:blip>
          <a:srcRect l="1319" t="2707" r="1286" b="3342"/>
          <a:stretch/>
        </p:blipFill>
        <p:spPr>
          <a:xfrm>
            <a:off x="281976" y="4104972"/>
            <a:ext cx="1889514" cy="513427"/>
          </a:xfrm>
          <a:prstGeom prst="rect">
            <a:avLst/>
          </a:prstGeom>
        </p:spPr>
      </p:pic>
      <p:sp>
        <p:nvSpPr>
          <p:cNvPr id="9" name="Rectangle 8"/>
          <p:cNvSpPr/>
          <p:nvPr/>
        </p:nvSpPr>
        <p:spPr>
          <a:xfrm>
            <a:off x="1836268" y="1932152"/>
            <a:ext cx="1830065" cy="1998039"/>
          </a:xfrm>
          <a:prstGeom prst="rect">
            <a:avLst/>
          </a:prstGeom>
          <a:solidFill>
            <a:srgbClr val="302C2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descr="Collier-Ft. Lee.jpg"/>
          <p:cNvPicPr>
            <a:picLocks noChangeAspect="1"/>
          </p:cNvPicPr>
          <p:nvPr/>
        </p:nvPicPr>
        <p:blipFill rotWithShape="1">
          <a:blip r:embed="rId4">
            <a:extLst>
              <a:ext uri="{28A0092B-C50C-407E-A947-70E740481C1C}">
                <a14:useLocalDpi xmlns:a14="http://schemas.microsoft.com/office/drawing/2010/main" val="0"/>
              </a:ext>
            </a:extLst>
          </a:blip>
          <a:srcRect t="1426" b="1443"/>
          <a:stretch/>
        </p:blipFill>
        <p:spPr>
          <a:xfrm>
            <a:off x="1923861" y="2021457"/>
            <a:ext cx="1645121" cy="1798161"/>
          </a:xfrm>
          <a:prstGeom prst="rect">
            <a:avLst/>
          </a:prstGeom>
        </p:spPr>
      </p:pic>
      <p:pic>
        <p:nvPicPr>
          <p:cNvPr id="5" name="Picture 4" descr="LADY OF SLIPPER photo.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8300" y="3073395"/>
            <a:ext cx="1542911" cy="1854751"/>
          </a:xfrm>
          <a:prstGeom prst="rect">
            <a:avLst/>
          </a:prstGeom>
        </p:spPr>
      </p:pic>
      <p:sp>
        <p:nvSpPr>
          <p:cNvPr id="10" name="Rectangle 9"/>
          <p:cNvSpPr/>
          <p:nvPr/>
        </p:nvSpPr>
        <p:spPr>
          <a:xfrm>
            <a:off x="6068325" y="3910189"/>
            <a:ext cx="1466682" cy="1840031"/>
          </a:xfrm>
          <a:prstGeom prst="rect">
            <a:avLst/>
          </a:prstGeom>
          <a:solidFill>
            <a:srgbClr val="302C2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descr="LADY OF SLIPPER Kinemacolor.jpg"/>
          <p:cNvPicPr>
            <a:picLocks noChangeAspect="1"/>
          </p:cNvPicPr>
          <p:nvPr/>
        </p:nvPicPr>
        <p:blipFill rotWithShape="1">
          <a:blip r:embed="rId6">
            <a:extLst>
              <a:ext uri="{28A0092B-C50C-407E-A947-70E740481C1C}">
                <a14:useLocalDpi xmlns:a14="http://schemas.microsoft.com/office/drawing/2010/main" val="0"/>
              </a:ext>
            </a:extLst>
          </a:blip>
          <a:srcRect l="2703" t="2256" r="1761"/>
          <a:stretch/>
        </p:blipFill>
        <p:spPr>
          <a:xfrm>
            <a:off x="6179571" y="4034046"/>
            <a:ext cx="1248729" cy="1606343"/>
          </a:xfrm>
          <a:prstGeom prst="rect">
            <a:avLst/>
          </a:prstGeom>
        </p:spPr>
      </p:pic>
      <p:sp>
        <p:nvSpPr>
          <p:cNvPr id="11" name="TextBox 10"/>
          <p:cNvSpPr txBox="1"/>
          <p:nvPr/>
        </p:nvSpPr>
        <p:spPr>
          <a:xfrm>
            <a:off x="180005" y="2653693"/>
            <a:ext cx="1530041" cy="124649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US" sz="900" dirty="0" smtClean="0">
                <a:solidFill>
                  <a:schemeClr val="bg1"/>
                </a:solidFill>
              </a:rPr>
              <a:t>Additional photos of dance hall film screen (seen in image above)</a:t>
            </a:r>
          </a:p>
          <a:p>
            <a:pPr algn="ctr"/>
            <a:r>
              <a:rPr lang="en-US" sz="800" dirty="0">
                <a:solidFill>
                  <a:schemeClr val="bg1"/>
                </a:solidFill>
                <a:hlinkClick r:id="rId7"/>
              </a:rPr>
              <a:t>https://collections.mcny.org/CS.aspx?VP3=SearchResult&amp;VBID=24UP1G6J4MBC&amp;SMLS=1&amp;RW=1096&amp;RH=920</a:t>
            </a:r>
            <a:endParaRPr lang="en-US" sz="800" dirty="0">
              <a:solidFill>
                <a:schemeClr val="bg1"/>
              </a:solidFill>
            </a:endParaRPr>
          </a:p>
        </p:txBody>
      </p:sp>
      <p:pic>
        <p:nvPicPr>
          <p:cNvPr id="12" name="Picture 11" descr="Lillian Russell.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62478" y="5123068"/>
            <a:ext cx="1230633" cy="1558676"/>
          </a:xfrm>
          <a:prstGeom prst="rect">
            <a:avLst/>
          </a:prstGeom>
        </p:spPr>
      </p:pic>
      <p:sp>
        <p:nvSpPr>
          <p:cNvPr id="13" name="TextBox 12"/>
          <p:cNvSpPr txBox="1"/>
          <p:nvPr/>
        </p:nvSpPr>
        <p:spPr>
          <a:xfrm>
            <a:off x="5927564" y="5924950"/>
            <a:ext cx="1607443" cy="75405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US" sz="900" dirty="0" smtClean="0">
                <a:solidFill>
                  <a:srgbClr val="302C24"/>
                </a:solidFill>
              </a:rPr>
              <a:t>Reproduced color for Russell Kinemacolor fragment</a:t>
            </a:r>
          </a:p>
          <a:p>
            <a:pPr algn="ctr"/>
            <a:r>
              <a:rPr lang="en-US" sz="800" dirty="0">
                <a:solidFill>
                  <a:srgbClr val="302C24"/>
                </a:solidFill>
                <a:hlinkClick r:id="rId9"/>
              </a:rPr>
              <a:t>https://www.youtube.com/watch?v=zQSJKCkZ8sI</a:t>
            </a:r>
            <a:endParaRPr lang="en-US" sz="800" dirty="0">
              <a:solidFill>
                <a:srgbClr val="302C24"/>
              </a:solidFill>
            </a:endParaRPr>
          </a:p>
        </p:txBody>
      </p:sp>
      <p:sp>
        <p:nvSpPr>
          <p:cNvPr id="7" name="Rectangle 6"/>
          <p:cNvSpPr/>
          <p:nvPr/>
        </p:nvSpPr>
        <p:spPr>
          <a:xfrm>
            <a:off x="171236" y="4780724"/>
            <a:ext cx="5703904" cy="1692771"/>
          </a:xfrm>
          <a:prstGeom prst="rect">
            <a:avLst/>
          </a:prstGeom>
        </p:spPr>
        <p:txBody>
          <a:bodyPr wrap="square">
            <a:spAutoFit/>
          </a:bodyPr>
          <a:lstStyle/>
          <a:p>
            <a:pPr algn="just"/>
            <a:r>
              <a:rPr lang="en-US" sz="2400" dirty="0" smtClean="0"/>
              <a:t>	A</a:t>
            </a:r>
            <a:r>
              <a:rPr lang="en-US" sz="1600" dirty="0" smtClean="0"/>
              <a:t>dditionally</a:t>
            </a:r>
            <a:r>
              <a:rPr lang="en-US" sz="1600" dirty="0"/>
              <a:t>, Kinemacolor provided motion picture effects for at least three multimedia productions: </a:t>
            </a:r>
            <a:r>
              <a:rPr lang="en-US" sz="1600" i="1" dirty="0"/>
              <a:t>The Girl from Montmartre</a:t>
            </a:r>
            <a:r>
              <a:rPr lang="en-US" sz="1600" dirty="0"/>
              <a:t> and </a:t>
            </a:r>
            <a:r>
              <a:rPr lang="en-US" sz="1600" i="1" dirty="0"/>
              <a:t>The Lady of the Slipper</a:t>
            </a:r>
            <a:r>
              <a:rPr lang="en-US" sz="1600" dirty="0"/>
              <a:t> in 1912, and </a:t>
            </a:r>
            <a:r>
              <a:rPr lang="en-US" sz="1600" i="1" dirty="0"/>
              <a:t>Who’s Who</a:t>
            </a:r>
            <a:r>
              <a:rPr lang="en-US" sz="1600" dirty="0"/>
              <a:t> in 1913, as well as film sequences for Lillian Russell’s “Health and Beauty” lecture tour, “How to Live a Hundred Years” (1913).</a:t>
            </a:r>
          </a:p>
        </p:txBody>
      </p:sp>
      <p:sp>
        <p:nvSpPr>
          <p:cNvPr id="17" name="Rectangle 16"/>
          <p:cNvSpPr/>
          <p:nvPr/>
        </p:nvSpPr>
        <p:spPr>
          <a:xfrm>
            <a:off x="1913861" y="177092"/>
            <a:ext cx="6919249" cy="1692771"/>
          </a:xfrm>
          <a:prstGeom prst="rect">
            <a:avLst/>
          </a:prstGeom>
        </p:spPr>
        <p:txBody>
          <a:bodyPr wrap="square">
            <a:spAutoFit/>
          </a:bodyPr>
          <a:lstStyle/>
          <a:p>
            <a:pPr algn="just"/>
            <a:r>
              <a:rPr lang="en-US" sz="2400" dirty="0" smtClean="0"/>
              <a:t>	B</a:t>
            </a:r>
            <a:r>
              <a:rPr lang="en-US" sz="1600" dirty="0" smtClean="0"/>
              <a:t>efore </a:t>
            </a:r>
            <a:r>
              <a:rPr lang="en-US" sz="1600" dirty="0"/>
              <a:t>its 1913 licensing agreement with the MPPC, the Kinemacolor Company of America attempted to gain a foothold in the U.S. </a:t>
            </a:r>
            <a:r>
              <a:rPr lang="en-US" sz="1600" dirty="0" smtClean="0"/>
              <a:t>by </a:t>
            </a:r>
            <a:r>
              <a:rPr lang="en-US" sz="1600" dirty="0" smtClean="0"/>
              <a:t>engag</a:t>
            </a:r>
            <a:r>
              <a:rPr lang="en-US" sz="1600" dirty="0" smtClean="0"/>
              <a:t>ing the </a:t>
            </a:r>
            <a:r>
              <a:rPr lang="en-US" sz="1600" dirty="0"/>
              <a:t>interest </a:t>
            </a:r>
            <a:r>
              <a:rPr lang="en-US" sz="1600" dirty="0" smtClean="0"/>
              <a:t>of </a:t>
            </a:r>
            <a:r>
              <a:rPr lang="en-US" sz="1600" dirty="0" smtClean="0"/>
              <a:t>stage </a:t>
            </a:r>
            <a:r>
              <a:rPr lang="en-US" sz="1600" dirty="0" smtClean="0"/>
              <a:t>producers. John </a:t>
            </a:r>
            <a:r>
              <a:rPr lang="en-US" sz="1600" dirty="0"/>
              <a:t>J. Murdock (later with RKO Pictures)—who with the International Projecting and Producing Co. had opposed the MPPC in </a:t>
            </a:r>
            <a:r>
              <a:rPr lang="en-US" sz="1600" dirty="0" smtClean="0"/>
              <a:t>Chicago </a:t>
            </a:r>
            <a:r>
              <a:rPr lang="en-US" sz="1600" dirty="0" smtClean="0"/>
              <a:t>before</a:t>
            </a:r>
            <a:r>
              <a:rPr lang="en-US" sz="1600" dirty="0" smtClean="0"/>
              <a:t> working </a:t>
            </a:r>
            <a:r>
              <a:rPr lang="en-US" sz="1600" dirty="0" smtClean="0"/>
              <a:t>for Keith</a:t>
            </a:r>
            <a:r>
              <a:rPr lang="en-US" sz="1600" dirty="0"/>
              <a:t>-Albee—</a:t>
            </a:r>
            <a:r>
              <a:rPr lang="en-US" sz="1600" dirty="0" smtClean="0"/>
              <a:t>established </a:t>
            </a:r>
            <a:r>
              <a:rPr lang="en-US" sz="1600" dirty="0"/>
              <a:t>distribution in </a:t>
            </a:r>
            <a:r>
              <a:rPr lang="en-US" sz="1600" dirty="0" smtClean="0"/>
              <a:t>Shubert theatres and </a:t>
            </a:r>
            <a:r>
              <a:rPr lang="en-US" sz="1600" dirty="0"/>
              <a:t>elsewhere after acquiring </a:t>
            </a:r>
            <a:endParaRPr lang="en-US" sz="1600" dirty="0"/>
          </a:p>
        </p:txBody>
      </p:sp>
      <p:sp>
        <p:nvSpPr>
          <p:cNvPr id="19" name="Rectangle 18"/>
          <p:cNvSpPr/>
          <p:nvPr/>
        </p:nvSpPr>
        <p:spPr>
          <a:xfrm>
            <a:off x="3750104" y="1800391"/>
            <a:ext cx="5083006" cy="1077218"/>
          </a:xfrm>
          <a:prstGeom prst="rect">
            <a:avLst/>
          </a:prstGeom>
        </p:spPr>
        <p:txBody>
          <a:bodyPr wrap="square">
            <a:spAutoFit/>
          </a:bodyPr>
          <a:lstStyle/>
          <a:p>
            <a:pPr algn="just"/>
            <a:r>
              <a:rPr lang="en-US" sz="1600" dirty="0" smtClean="0"/>
              <a:t>U.S. </a:t>
            </a:r>
            <a:r>
              <a:rPr lang="en-US" sz="1600" dirty="0" smtClean="0"/>
              <a:t>Kinemacolor</a:t>
            </a:r>
            <a:r>
              <a:rPr lang="en-US" sz="1600" dirty="0" smtClean="0"/>
              <a:t> rights </a:t>
            </a:r>
            <a:r>
              <a:rPr lang="en-US" sz="1600" dirty="0"/>
              <a:t>in </a:t>
            </a:r>
            <a:r>
              <a:rPr lang="en-US" sz="1600" dirty="0" smtClean="0"/>
              <a:t>1911. </a:t>
            </a:r>
            <a:r>
              <a:rPr lang="en-US" sz="1600" dirty="0" smtClean="0"/>
              <a:t>Henry </a:t>
            </a:r>
            <a:r>
              <a:rPr lang="en-US" sz="1600" dirty="0"/>
              <a:t>J. Brock furthered theatre relationships when he became </a:t>
            </a:r>
            <a:r>
              <a:rPr lang="en-US" sz="1600" dirty="0" smtClean="0"/>
              <a:t>president of the </a:t>
            </a:r>
            <a:r>
              <a:rPr lang="en-US" sz="1600" dirty="0"/>
              <a:t>company in 1912</a:t>
            </a:r>
            <a:r>
              <a:rPr lang="en-US" sz="1600" dirty="0" smtClean="0"/>
              <a:t>. </a:t>
            </a:r>
            <a:r>
              <a:rPr lang="en-US" sz="1600" dirty="0" smtClean="0"/>
              <a:t>In </a:t>
            </a:r>
            <a:r>
              <a:rPr lang="en-US" sz="1600" dirty="0" smtClean="0"/>
              <a:t>a letter dated </a:t>
            </a:r>
            <a:r>
              <a:rPr lang="en-US" sz="1600" dirty="0"/>
              <a:t>23 </a:t>
            </a:r>
            <a:r>
              <a:rPr lang="en-US" sz="1600" dirty="0" smtClean="0"/>
              <a:t>  April  1912 (</a:t>
            </a:r>
            <a:r>
              <a:rPr lang="en-US" sz="1600" dirty="0"/>
              <a:t>Shubert </a:t>
            </a:r>
            <a:r>
              <a:rPr lang="en-US" sz="1600" dirty="0" smtClean="0"/>
              <a:t>Archive</a:t>
            </a:r>
            <a:r>
              <a:rPr lang="en-US" sz="1600" dirty="0"/>
              <a:t>)</a:t>
            </a:r>
            <a:r>
              <a:rPr lang="en-US" sz="1600" dirty="0" smtClean="0"/>
              <a:t>,  he asked  Lee  Shubert</a:t>
            </a:r>
            <a:endParaRPr lang="en-US" sz="1600" dirty="0"/>
          </a:p>
        </p:txBody>
      </p:sp>
      <p:sp>
        <p:nvSpPr>
          <p:cNvPr id="20" name="TextBox 19"/>
          <p:cNvSpPr txBox="1"/>
          <p:nvPr/>
        </p:nvSpPr>
        <p:spPr>
          <a:xfrm>
            <a:off x="3750104" y="2808935"/>
            <a:ext cx="3552601" cy="1323439"/>
          </a:xfrm>
          <a:prstGeom prst="rect">
            <a:avLst/>
          </a:prstGeom>
          <a:noFill/>
        </p:spPr>
        <p:txBody>
          <a:bodyPr wrap="square" rtlCol="0">
            <a:spAutoFit/>
          </a:bodyPr>
          <a:lstStyle/>
          <a:p>
            <a:pPr algn="just"/>
            <a:r>
              <a:rPr lang="en-US" sz="1600" dirty="0" smtClean="0"/>
              <a:t>to</a:t>
            </a:r>
            <a:r>
              <a:rPr lang="en-US" sz="1600" dirty="0" smtClean="0"/>
              <a:t> </a:t>
            </a:r>
            <a:r>
              <a:rPr lang="en-US" sz="1600" dirty="0"/>
              <a:t>“consider our taking some of the Shubert stars </a:t>
            </a:r>
            <a:r>
              <a:rPr lang="en-US" sz="1600" dirty="0" smtClean="0"/>
              <a:t>in </a:t>
            </a:r>
            <a:r>
              <a:rPr lang="en-US" sz="1600" dirty="0"/>
              <a:t>portraiture in Kinemacolor,</a:t>
            </a:r>
            <a:r>
              <a:rPr lang="en-US" sz="1600" dirty="0" smtClean="0"/>
              <a:t>” on and off the stage, as promotional pictures beneficial to all—an idea which led</a:t>
            </a:r>
            <a:endParaRPr lang="en-US" sz="1600" dirty="0"/>
          </a:p>
        </p:txBody>
      </p:sp>
      <p:sp>
        <p:nvSpPr>
          <p:cNvPr id="23" name="Rectangle 22"/>
          <p:cNvSpPr/>
          <p:nvPr/>
        </p:nvSpPr>
        <p:spPr>
          <a:xfrm>
            <a:off x="2478583" y="4088949"/>
            <a:ext cx="3396558" cy="830997"/>
          </a:xfrm>
          <a:prstGeom prst="rect">
            <a:avLst/>
          </a:prstGeom>
        </p:spPr>
        <p:txBody>
          <a:bodyPr wrap="square">
            <a:spAutoFit/>
          </a:bodyPr>
          <a:lstStyle/>
          <a:p>
            <a:r>
              <a:rPr lang="en-US" sz="1600" dirty="0"/>
              <a:t>t</a:t>
            </a:r>
            <a:r>
              <a:rPr lang="en-US" sz="1600" dirty="0" smtClean="0"/>
              <a:t>o the  “Famous Players at </a:t>
            </a:r>
            <a:r>
              <a:rPr lang="en-US" sz="1600" dirty="0" smtClean="0"/>
              <a:t>Home</a:t>
            </a:r>
            <a:r>
              <a:rPr lang="en-US" sz="1600" dirty="0" smtClean="0"/>
              <a:t>” series (1913-1914) and filmmaking with Broadway actors.</a:t>
            </a:r>
            <a:endParaRPr lang="en-US" sz="1600" dirty="0"/>
          </a:p>
        </p:txBody>
      </p:sp>
    </p:spTree>
    <p:extLst>
      <p:ext uri="{BB962C8B-B14F-4D97-AF65-F5344CB8AC3E}">
        <p14:creationId xmlns:p14="http://schemas.microsoft.com/office/powerpoint/2010/main" val="226343743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14805" y="2706933"/>
            <a:ext cx="3953609" cy="2185213"/>
          </a:xfrm>
          <a:prstGeom prst="rect">
            <a:avLst/>
          </a:prstGeom>
          <a:noFill/>
        </p:spPr>
        <p:txBody>
          <a:bodyPr wrap="square" rtlCol="0">
            <a:spAutoFit/>
          </a:bodyPr>
          <a:lstStyle/>
          <a:p>
            <a:pPr algn="just"/>
            <a:r>
              <a:rPr lang="en-US" sz="2400" dirty="0" smtClean="0">
                <a:sym typeface="Wingdings"/>
              </a:rPr>
              <a:t>	T</a:t>
            </a:r>
            <a:r>
              <a:rPr lang="en-US" sz="1600" dirty="0" smtClean="0">
                <a:sym typeface="Wingdings"/>
              </a:rPr>
              <a:t>hat same year, Frank Thomas provided a boat race and auto pursuit effect for William Brady’s </a:t>
            </a:r>
            <a:r>
              <a:rPr lang="en-US" sz="1600" i="1" dirty="0" smtClean="0">
                <a:sym typeface="Wingdings"/>
              </a:rPr>
              <a:t>Life</a:t>
            </a:r>
            <a:r>
              <a:rPr lang="en-US" sz="1600" dirty="0" smtClean="0">
                <a:sym typeface="Wingdings"/>
              </a:rPr>
              <a:t>, but the </a:t>
            </a:r>
            <a:r>
              <a:rPr lang="en-US" sz="1600" dirty="0" smtClean="0">
                <a:sym typeface="Wingdings"/>
              </a:rPr>
              <a:t>seven, 2</a:t>
            </a:r>
            <a:r>
              <a:rPr lang="en-US" sz="1600" dirty="0" smtClean="0">
                <a:sym typeface="Wingdings"/>
              </a:rPr>
              <a:t>-</a:t>
            </a:r>
            <a:r>
              <a:rPr lang="en-US" sz="1600" dirty="0" smtClean="0">
                <a:sym typeface="Wingdings"/>
              </a:rPr>
              <a:t>to-</a:t>
            </a:r>
            <a:r>
              <a:rPr lang="en-US" sz="1600" dirty="0" smtClean="0">
                <a:sym typeface="Wingdings"/>
              </a:rPr>
              <a:t>7</a:t>
            </a:r>
            <a:r>
              <a:rPr lang="en-US" sz="1400" dirty="0" smtClean="0">
                <a:sym typeface="Wingdings"/>
              </a:rPr>
              <a:t>½-</a:t>
            </a:r>
            <a:r>
              <a:rPr lang="en-US" sz="1600" dirty="0" smtClean="0">
                <a:sym typeface="Wingdings"/>
              </a:rPr>
              <a:t>minute-long </a:t>
            </a:r>
            <a:r>
              <a:rPr lang="en-US" sz="1600" dirty="0" smtClean="0">
                <a:sym typeface="Wingdings"/>
              </a:rPr>
              <a:t>“Illustrated Intervals” between scenes, which continued the action of the play via moving pictures, were made by </a:t>
            </a:r>
            <a:r>
              <a:rPr lang="en-US" sz="1600" dirty="0" smtClean="0"/>
              <a:t>Peerless and Universal.</a:t>
            </a:r>
            <a:endParaRPr lang="en-US" sz="1600" dirty="0"/>
          </a:p>
        </p:txBody>
      </p:sp>
      <p:pic>
        <p:nvPicPr>
          <p:cNvPr id="4" name="Picture 3" descr="RAMONA advert.jpg"/>
          <p:cNvPicPr>
            <a:picLocks noChangeAspect="1"/>
          </p:cNvPicPr>
          <p:nvPr/>
        </p:nvPicPr>
        <p:blipFill rotWithShape="1">
          <a:blip r:embed="rId2">
            <a:extLst>
              <a:ext uri="{28A0092B-C50C-407E-A947-70E740481C1C}">
                <a14:useLocalDpi xmlns:a14="http://schemas.microsoft.com/office/drawing/2010/main" val="0"/>
              </a:ext>
            </a:extLst>
          </a:blip>
          <a:srcRect l="1793" t="16782" r="1188" b="1338"/>
          <a:stretch/>
        </p:blipFill>
        <p:spPr>
          <a:xfrm>
            <a:off x="6551226" y="2946444"/>
            <a:ext cx="2110994" cy="1923943"/>
          </a:xfrm>
          <a:prstGeom prst="rect">
            <a:avLst/>
          </a:prstGeom>
        </p:spPr>
      </p:pic>
      <p:pic>
        <p:nvPicPr>
          <p:cNvPr id="5" name="Picture 4" descr="CHIN-CHIN.jpg"/>
          <p:cNvPicPr>
            <a:picLocks noChangeAspect="1"/>
          </p:cNvPicPr>
          <p:nvPr/>
        </p:nvPicPr>
        <p:blipFill rotWithShape="1">
          <a:blip r:embed="rId3">
            <a:extLst>
              <a:ext uri="{28A0092B-C50C-407E-A947-70E740481C1C}">
                <a14:useLocalDpi xmlns:a14="http://schemas.microsoft.com/office/drawing/2010/main" val="0"/>
              </a:ext>
            </a:extLst>
          </a:blip>
          <a:srcRect l="1697" r="1957" b="53271"/>
          <a:stretch/>
        </p:blipFill>
        <p:spPr>
          <a:xfrm>
            <a:off x="4860132" y="328533"/>
            <a:ext cx="3802087" cy="2402315"/>
          </a:xfrm>
          <a:prstGeom prst="rect">
            <a:avLst/>
          </a:prstGeom>
        </p:spPr>
      </p:pic>
      <p:pic>
        <p:nvPicPr>
          <p:cNvPr id="9" name="Picture 8" descr="Screen Shot 2020-10-16 at 9.29.50 AM.png"/>
          <p:cNvPicPr>
            <a:picLocks noChangeAspect="1"/>
          </p:cNvPicPr>
          <p:nvPr/>
        </p:nvPicPr>
        <p:blipFill rotWithShape="1">
          <a:blip r:embed="rId4">
            <a:extLst>
              <a:ext uri="{28A0092B-C50C-407E-A947-70E740481C1C}">
                <a14:useLocalDpi xmlns:a14="http://schemas.microsoft.com/office/drawing/2010/main" val="0"/>
              </a:ext>
            </a:extLst>
          </a:blip>
          <a:srcRect l="2042" t="1836" r="4767" b="2096"/>
          <a:stretch/>
        </p:blipFill>
        <p:spPr>
          <a:xfrm>
            <a:off x="469850" y="3114915"/>
            <a:ext cx="1640108" cy="2093786"/>
          </a:xfrm>
          <a:prstGeom prst="rect">
            <a:avLst/>
          </a:prstGeom>
        </p:spPr>
      </p:pic>
      <p:sp>
        <p:nvSpPr>
          <p:cNvPr id="10" name="Rectangle 9"/>
          <p:cNvSpPr/>
          <p:nvPr/>
        </p:nvSpPr>
        <p:spPr>
          <a:xfrm>
            <a:off x="1210922" y="5029696"/>
            <a:ext cx="2679184" cy="1484244"/>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descr="THE ALIEN.jpg"/>
          <p:cNvPicPr>
            <a:picLocks noChangeAspect="1"/>
          </p:cNvPicPr>
          <p:nvPr/>
        </p:nvPicPr>
        <p:blipFill rotWithShape="1">
          <a:blip r:embed="rId5">
            <a:extLst>
              <a:ext uri="{28A0092B-C50C-407E-A947-70E740481C1C}">
                <a14:useLocalDpi xmlns:a14="http://schemas.microsoft.com/office/drawing/2010/main" val="0"/>
              </a:ext>
            </a:extLst>
          </a:blip>
          <a:srcRect t="2053" b="1"/>
          <a:stretch/>
        </p:blipFill>
        <p:spPr>
          <a:xfrm>
            <a:off x="1302328" y="5092882"/>
            <a:ext cx="2507776" cy="1332863"/>
          </a:xfrm>
          <a:prstGeom prst="rect">
            <a:avLst/>
          </a:prstGeom>
        </p:spPr>
      </p:pic>
      <p:sp>
        <p:nvSpPr>
          <p:cNvPr id="11" name="TextBox 10"/>
          <p:cNvSpPr txBox="1"/>
          <p:nvPr/>
        </p:nvSpPr>
        <p:spPr>
          <a:xfrm>
            <a:off x="469849" y="160398"/>
            <a:ext cx="4090276" cy="2677656"/>
          </a:xfrm>
          <a:prstGeom prst="rect">
            <a:avLst/>
          </a:prstGeom>
          <a:noFill/>
        </p:spPr>
        <p:txBody>
          <a:bodyPr wrap="square" rtlCol="0">
            <a:spAutoFit/>
          </a:bodyPr>
          <a:lstStyle/>
          <a:p>
            <a:pPr algn="just"/>
            <a:r>
              <a:rPr lang="en-US" sz="2400" dirty="0" smtClean="0"/>
              <a:t>	W</a:t>
            </a:r>
            <a:r>
              <a:rPr lang="en-US" sz="1600" dirty="0" smtClean="0"/>
              <a:t>ith the weakening and dissolution of the MPPC in the mid-1910s, film companies once again took on occasional sideline work, making films for multimedia purposes. For instance, </a:t>
            </a:r>
            <a:r>
              <a:rPr lang="en-US" sz="1600" dirty="0"/>
              <a:t>L</a:t>
            </a:r>
            <a:r>
              <a:rPr lang="en-US" sz="1600" dirty="0" smtClean="0"/>
              <a:t>ubin produced a Méliès-esque colored film for </a:t>
            </a:r>
            <a:r>
              <a:rPr lang="en-US" sz="1600" i="1" dirty="0" smtClean="0"/>
              <a:t>Chin-Chin </a:t>
            </a:r>
            <a:r>
              <a:rPr lang="en-US" sz="1600" dirty="0" smtClean="0"/>
              <a:t>(1914) of Montgomery and Stone falling from a </a:t>
            </a:r>
            <a:r>
              <a:rPr lang="en-US" sz="1600" dirty="0" smtClean="0"/>
              <a:t>flying magic pagoda </a:t>
            </a:r>
            <a:r>
              <a:rPr lang="en-US" sz="1600" dirty="0" smtClean="0"/>
              <a:t>and landing on the crescent of a displeased Man in the Moon.</a:t>
            </a:r>
            <a:endParaRPr lang="en-US" sz="1600" dirty="0"/>
          </a:p>
        </p:txBody>
      </p:sp>
      <p:sp>
        <p:nvSpPr>
          <p:cNvPr id="13" name="TextBox 12"/>
          <p:cNvSpPr txBox="1"/>
          <p:nvPr/>
        </p:nvSpPr>
        <p:spPr>
          <a:xfrm>
            <a:off x="4180113" y="4853702"/>
            <a:ext cx="4482106" cy="1692771"/>
          </a:xfrm>
          <a:prstGeom prst="rect">
            <a:avLst/>
          </a:prstGeom>
          <a:noFill/>
        </p:spPr>
        <p:txBody>
          <a:bodyPr wrap="square" rtlCol="0">
            <a:spAutoFit/>
          </a:bodyPr>
          <a:lstStyle/>
          <a:p>
            <a:pPr algn="just"/>
            <a:r>
              <a:rPr lang="en-US" sz="2400" dirty="0" smtClean="0"/>
              <a:t>	F</a:t>
            </a:r>
            <a:r>
              <a:rPr lang="en-US" sz="1600" dirty="0" smtClean="0"/>
              <a:t>rom the mid-1910s to</a:t>
            </a:r>
            <a:r>
              <a:rPr lang="en-US" sz="1600" dirty="0" smtClean="0"/>
              <a:t> mid</a:t>
            </a:r>
            <a:r>
              <a:rPr lang="en-US" sz="1600" dirty="0" smtClean="0"/>
              <a:t>-1920s</a:t>
            </a:r>
            <a:r>
              <a:rPr lang="en-US" sz="1600" dirty="0" smtClean="0"/>
              <a:t>, </a:t>
            </a:r>
            <a:r>
              <a:rPr lang="en-US" sz="1600" dirty="0" smtClean="0"/>
              <a:t>exploration of multimedia </a:t>
            </a:r>
            <a:r>
              <a:rPr lang="en-US" sz="1600" dirty="0" smtClean="0"/>
              <a:t>formats </a:t>
            </a:r>
            <a:r>
              <a:rPr lang="en-US" sz="1600" dirty="0" smtClean="0"/>
              <a:t>was </a:t>
            </a:r>
            <a:r>
              <a:rPr lang="en-US" sz="1600" dirty="0" smtClean="0"/>
              <a:t>reciprocat</a:t>
            </a:r>
            <a:r>
              <a:rPr lang="en-US" sz="1600" dirty="0" smtClean="0"/>
              <a:t>ed </a:t>
            </a:r>
            <a:r>
              <a:rPr lang="en-US" sz="1600" dirty="0" smtClean="0"/>
              <a:t>by film companies </a:t>
            </a:r>
            <a:r>
              <a:rPr lang="en-US" sz="1600" dirty="0" smtClean="0"/>
              <a:t>in live-action prologues or dramatic segments mounted </a:t>
            </a:r>
            <a:r>
              <a:rPr lang="en-US" sz="1600" dirty="0" smtClean="0"/>
              <a:t>with actors and </a:t>
            </a:r>
            <a:r>
              <a:rPr lang="en-US" sz="1600" dirty="0" smtClean="0"/>
              <a:t>scenery. Eventually</a:t>
            </a:r>
            <a:r>
              <a:rPr lang="en-US" sz="1600" dirty="0" smtClean="0"/>
              <a:t>, </a:t>
            </a:r>
            <a:r>
              <a:rPr lang="en-US" sz="1600" dirty="0" smtClean="0"/>
              <a:t>these </a:t>
            </a:r>
            <a:r>
              <a:rPr lang="en-US" sz="1600" dirty="0" smtClean="0"/>
              <a:t>were handled </a:t>
            </a:r>
            <a:r>
              <a:rPr lang="en-US" sz="1600" dirty="0"/>
              <a:t>b</a:t>
            </a:r>
            <a:r>
              <a:rPr lang="en-US" sz="1600" dirty="0" smtClean="0"/>
              <a:t>y indivual theatres or troupes.</a:t>
            </a:r>
            <a:endParaRPr lang="en-US" sz="1600" dirty="0"/>
          </a:p>
        </p:txBody>
      </p:sp>
    </p:spTree>
    <p:extLst>
      <p:ext uri="{BB962C8B-B14F-4D97-AF65-F5344CB8AC3E}">
        <p14:creationId xmlns:p14="http://schemas.microsoft.com/office/powerpoint/2010/main" val="264748032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3231" y="3098207"/>
            <a:ext cx="8179573" cy="584776"/>
          </a:xfrm>
          <a:prstGeom prst="rect">
            <a:avLst/>
          </a:prstGeom>
          <a:noFill/>
        </p:spPr>
        <p:txBody>
          <a:bodyPr wrap="square" rtlCol="0">
            <a:spAutoFit/>
          </a:bodyPr>
          <a:lstStyle/>
          <a:p>
            <a:pPr algn="just"/>
            <a:r>
              <a:rPr lang="en-US" sz="1600" dirty="0"/>
              <a:t>In subsequent years, stationery was headed with lists of effects created by his “SPECIAL MOTION PICTURES MADE FOR ALL </a:t>
            </a:r>
            <a:r>
              <a:rPr lang="en-US" sz="1600" dirty="0" smtClean="0"/>
              <a:t>PURPOSES.” </a:t>
            </a:r>
            <a:endParaRPr lang="en-US" sz="1600" dirty="0"/>
          </a:p>
        </p:txBody>
      </p:sp>
      <p:sp>
        <p:nvSpPr>
          <p:cNvPr id="6" name="TextBox 5"/>
          <p:cNvSpPr txBox="1"/>
          <p:nvPr/>
        </p:nvSpPr>
        <p:spPr>
          <a:xfrm>
            <a:off x="413231" y="516120"/>
            <a:ext cx="2418914" cy="2308324"/>
          </a:xfrm>
          <a:prstGeom prst="rect">
            <a:avLst/>
          </a:prstGeom>
          <a:noFill/>
        </p:spPr>
        <p:txBody>
          <a:bodyPr wrap="square" rtlCol="0">
            <a:spAutoFit/>
          </a:bodyPr>
          <a:lstStyle/>
          <a:p>
            <a:pPr algn="just"/>
            <a:r>
              <a:rPr lang="en-US" sz="1600" dirty="0"/>
              <a:t>“NEW IDEAS . . . NEW METHODS . . . NEW STAGE EFFECTS . . . PROTECTED IN ALL COUNTRIES”: his simpler letterhead the following years re-emphasized his legal claim.</a:t>
            </a:r>
          </a:p>
        </p:txBody>
      </p:sp>
      <p:sp>
        <p:nvSpPr>
          <p:cNvPr id="9" name="Rectangle 8"/>
          <p:cNvSpPr/>
          <p:nvPr/>
        </p:nvSpPr>
        <p:spPr>
          <a:xfrm>
            <a:off x="6386282" y="2648134"/>
            <a:ext cx="2206522" cy="228343"/>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a:t>Used with </a:t>
            </a:r>
            <a:r>
              <a:rPr lang="en-US" sz="800" dirty="0" smtClean="0"/>
              <a:t>permission</a:t>
            </a:r>
            <a:r>
              <a:rPr lang="en-US" sz="800" dirty="0"/>
              <a:t> </a:t>
            </a:r>
            <a:r>
              <a:rPr lang="en-US" sz="800" dirty="0" smtClean="0"/>
              <a:t>of the Shubert Archive </a:t>
            </a:r>
            <a:endParaRPr lang="en-US" sz="800" dirty="0"/>
          </a:p>
        </p:txBody>
      </p:sp>
      <p:sp>
        <p:nvSpPr>
          <p:cNvPr id="10" name="Rectangle 9"/>
          <p:cNvSpPr/>
          <p:nvPr/>
        </p:nvSpPr>
        <p:spPr>
          <a:xfrm>
            <a:off x="6023054" y="6301636"/>
            <a:ext cx="2206522" cy="228343"/>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a:t>Used with </a:t>
            </a:r>
            <a:r>
              <a:rPr lang="en-US" sz="800" dirty="0" smtClean="0"/>
              <a:t>permission</a:t>
            </a:r>
            <a:r>
              <a:rPr lang="en-US" sz="800" dirty="0"/>
              <a:t> </a:t>
            </a:r>
            <a:r>
              <a:rPr lang="en-US" sz="800" dirty="0" smtClean="0"/>
              <a:t>of the Shubert Archive </a:t>
            </a:r>
            <a:endParaRPr lang="en-US" sz="800" dirty="0"/>
          </a:p>
        </p:txBody>
      </p:sp>
      <p:pic>
        <p:nvPicPr>
          <p:cNvPr id="4" name="Picture 3" descr="FD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0084" y="485686"/>
            <a:ext cx="5512720" cy="2162448"/>
          </a:xfrm>
          <a:prstGeom prst="rect">
            <a:avLst/>
          </a:prstGeom>
        </p:spPr>
      </p:pic>
      <p:pic>
        <p:nvPicPr>
          <p:cNvPr id="7" name="Picture 6" descr="FDT-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028" y="3945872"/>
            <a:ext cx="7209548" cy="2355764"/>
          </a:xfrm>
          <a:prstGeom prst="rect">
            <a:avLst/>
          </a:prstGeom>
        </p:spPr>
      </p:pic>
    </p:spTree>
    <p:extLst>
      <p:ext uri="{BB962C8B-B14F-4D97-AF65-F5344CB8AC3E}">
        <p14:creationId xmlns:p14="http://schemas.microsoft.com/office/powerpoint/2010/main" val="189202758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55659" y="699026"/>
            <a:ext cx="7588078" cy="5386090"/>
          </a:xfrm>
          <a:prstGeom prst="rect">
            <a:avLst/>
          </a:prstGeom>
          <a:noFill/>
        </p:spPr>
        <p:txBody>
          <a:bodyPr wrap="square" rtlCol="0">
            <a:spAutoFit/>
          </a:bodyPr>
          <a:lstStyle/>
          <a:p>
            <a:pPr algn="just"/>
            <a:r>
              <a:rPr lang="en-US" sz="2400" dirty="0"/>
              <a:t>	</a:t>
            </a:r>
            <a:r>
              <a:rPr lang="en-US" sz="2400" dirty="0" smtClean="0"/>
              <a:t>D</a:t>
            </a:r>
            <a:r>
              <a:rPr lang="en-US" sz="1600" dirty="0" smtClean="0">
                <a:sym typeface="Wingdings"/>
              </a:rPr>
              <a:t>oubling </a:t>
            </a:r>
            <a:r>
              <a:rPr lang="en-US" sz="1600" dirty="0" smtClean="0"/>
              <a:t>back to pick up the skein of relationships discussed at the beginning of this </a:t>
            </a:r>
            <a:r>
              <a:rPr lang="en-US" sz="1600" dirty="0" smtClean="0"/>
              <a:t>presentation, </a:t>
            </a:r>
            <a:r>
              <a:rPr lang="en-US" sz="1600" dirty="0" smtClean="0"/>
              <a:t>we see them separating along the professional division generated by the MPPC, between the more medium-specific approach of the motion picture studios and the </a:t>
            </a:r>
            <a:r>
              <a:rPr lang="en-US" sz="1600" dirty="0" smtClean="0"/>
              <a:t>novelty-hungry and sometimes </a:t>
            </a:r>
            <a:r>
              <a:rPr lang="en-US" sz="1600" dirty="0" smtClean="0"/>
              <a:t>intermedially</a:t>
            </a:r>
            <a:r>
              <a:rPr lang="en-US" sz="1600" dirty="0" smtClean="0"/>
              <a:t>-</a:t>
            </a:r>
            <a:r>
              <a:rPr lang="en-US" sz="1600" dirty="0" smtClean="0"/>
              <a:t>curious </a:t>
            </a:r>
            <a:r>
              <a:rPr lang="en-US" sz="1600" dirty="0" smtClean="0"/>
              <a:t>ventures of theatre producers and performers. </a:t>
            </a:r>
          </a:p>
          <a:p>
            <a:pPr algn="just"/>
            <a:r>
              <a:rPr lang="en-US" sz="1600" dirty="0"/>
              <a:t>	</a:t>
            </a:r>
            <a:r>
              <a:rPr lang="en-US" sz="2400" dirty="0" smtClean="0"/>
              <a:t>G</a:t>
            </a:r>
            <a:r>
              <a:rPr lang="en-US" sz="1600" dirty="0" smtClean="0"/>
              <a:t>eorge Layton continued to work with Frank Thomas after Spook</a:t>
            </a:r>
            <a:r>
              <a:rPr lang="en-US" sz="1600" i="1" dirty="0" smtClean="0"/>
              <a:t> Minstrels</a:t>
            </a:r>
            <a:r>
              <a:rPr lang="en-US" sz="1600" dirty="0" smtClean="0"/>
              <a:t>. </a:t>
            </a:r>
            <a:r>
              <a:rPr lang="en-US" sz="1600" dirty="0"/>
              <a:t>A</a:t>
            </a:r>
            <a:r>
              <a:rPr lang="en-US" sz="1600" dirty="0" smtClean="0"/>
              <a:t> 1918 </a:t>
            </a:r>
            <a:r>
              <a:rPr lang="en-US" sz="1600" i="1" dirty="0" smtClean="0"/>
              <a:t>Philadelphia Evening Ledger</a:t>
            </a:r>
            <a:r>
              <a:rPr lang="en-US" sz="1600" dirty="0" smtClean="0"/>
              <a:t> article states “they jointly created the most striking scenes in ‘The Follies,’ ‘The Whirl of the World,’ ‘Somebody’s Luggage,’ ‘[Mr.] Hamlet on Broadway,’ Lew Field’s ‘Midnight Sons,’ ‘Summer Widowers,’ ‘Sun Dodgers,’ ‘All Aboard’ and numerous Winter Garden offerings,” as well as then-current effects for </a:t>
            </a:r>
            <a:r>
              <a:rPr lang="en-US" sz="1600" i="1" dirty="0" smtClean="0"/>
              <a:t>Going Up</a:t>
            </a:r>
            <a:r>
              <a:rPr lang="en-US" sz="1600" dirty="0" smtClean="0"/>
              <a:t> and </a:t>
            </a:r>
            <a:r>
              <a:rPr lang="en-US" sz="1600" i="1" dirty="0" smtClean="0"/>
              <a:t>Seven Days’ Leave</a:t>
            </a:r>
            <a:r>
              <a:rPr lang="en-US" sz="1600" dirty="0" smtClean="0"/>
              <a:t>, the latter with which both Layton and Thomas travelled—in England and the U.S.—to </a:t>
            </a:r>
            <a:r>
              <a:rPr lang="en-US" sz="1600" dirty="0" smtClean="0"/>
              <a:t>supervis</a:t>
            </a:r>
            <a:r>
              <a:rPr lang="en-US" sz="1600" dirty="0" smtClean="0"/>
              <a:t>e </a:t>
            </a:r>
            <a:r>
              <a:rPr lang="en-US" sz="1600" dirty="0" smtClean="0"/>
              <a:t>the effects.  Layton was also manager of </a:t>
            </a:r>
            <a:r>
              <a:rPr lang="en-US" sz="1600" i="1" dirty="0" smtClean="0"/>
              <a:t>The Deluge </a:t>
            </a:r>
            <a:r>
              <a:rPr lang="en-US" sz="1600" dirty="0" smtClean="0"/>
              <a:t>in 1911.</a:t>
            </a:r>
          </a:p>
          <a:p>
            <a:pPr algn="just"/>
            <a:r>
              <a:rPr lang="en-US" sz="1600" dirty="0"/>
              <a:t>	</a:t>
            </a:r>
            <a:r>
              <a:rPr lang="en-US" sz="2400" dirty="0" smtClean="0"/>
              <a:t>I</a:t>
            </a:r>
            <a:r>
              <a:rPr lang="en-US" sz="1600" dirty="0" smtClean="0"/>
              <a:t>n 1922 he handled the </a:t>
            </a:r>
            <a:r>
              <a:rPr lang="en-US" sz="1600" dirty="0"/>
              <a:t>correspondence </a:t>
            </a:r>
            <a:r>
              <a:rPr lang="en-US" sz="1600" dirty="0" smtClean="0"/>
              <a:t>between </a:t>
            </a:r>
            <a:r>
              <a:rPr lang="en-US" sz="1600" dirty="0"/>
              <a:t>Thomas’s company </a:t>
            </a:r>
            <a:r>
              <a:rPr lang="en-US" sz="1600" dirty="0" smtClean="0"/>
              <a:t>and J.J. Shubert, as well as a patent infringement suit against Arthur Hammerstein for one of two film effects used in </a:t>
            </a:r>
            <a:r>
              <a:rPr lang="en-US" sz="1600" i="1" dirty="0" smtClean="0"/>
              <a:t>The Blue Kitten</a:t>
            </a:r>
            <a:r>
              <a:rPr lang="en-US" sz="1600" dirty="0" smtClean="0"/>
              <a:t>. Since Layton and another person are named as “assignees” of the patent, and Thomas’s letters to the Shuberts appear to end after 1921, it may be that Thomas retired, was ill, or had passed away by 1922.</a:t>
            </a:r>
          </a:p>
          <a:p>
            <a:pPr algn="just"/>
            <a:r>
              <a:rPr lang="en-US" sz="1600" dirty="0"/>
              <a:t>	</a:t>
            </a:r>
          </a:p>
        </p:txBody>
      </p:sp>
    </p:spTree>
    <p:extLst>
      <p:ext uri="{BB962C8B-B14F-4D97-AF65-F5344CB8AC3E}">
        <p14:creationId xmlns:p14="http://schemas.microsoft.com/office/powerpoint/2010/main" val="417324604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9811" y="525033"/>
            <a:ext cx="3673342" cy="2000548"/>
          </a:xfrm>
          <a:prstGeom prst="rect">
            <a:avLst/>
          </a:prstGeom>
        </p:spPr>
        <p:txBody>
          <a:bodyPr wrap="square">
            <a:spAutoFit/>
          </a:bodyPr>
          <a:lstStyle/>
          <a:p>
            <a:pPr algn="just"/>
            <a:r>
              <a:rPr lang="en-US" sz="2800" dirty="0" smtClean="0"/>
              <a:t>	J</a:t>
            </a:r>
            <a:r>
              <a:rPr lang="en-US" sz="1600" dirty="0" smtClean="0"/>
              <a:t>ean </a:t>
            </a:r>
            <a:r>
              <a:rPr lang="en-US" sz="1600" dirty="0"/>
              <a:t>Havez</a:t>
            </a:r>
            <a:r>
              <a:rPr lang="en-US" sz="1600" dirty="0"/>
              <a:t> </a:t>
            </a:r>
            <a:r>
              <a:rPr lang="en-US" sz="1600" dirty="0"/>
              <a:t>was </a:t>
            </a:r>
            <a:r>
              <a:rPr lang="en-US" sz="1600" dirty="0" smtClean="0"/>
              <a:t>involved intermittently </a:t>
            </a:r>
            <a:r>
              <a:rPr lang="en-US" sz="1600" dirty="0"/>
              <a:t>in Thomas’s work. It </a:t>
            </a:r>
            <a:r>
              <a:rPr lang="en-US" sz="1600" dirty="0" smtClean="0"/>
              <a:t>seems </a:t>
            </a:r>
            <a:r>
              <a:rPr lang="en-US" sz="1600" dirty="0"/>
              <a:t>his signature was garbled as </a:t>
            </a:r>
            <a:r>
              <a:rPr lang="en-US" sz="1600" dirty="0" smtClean="0"/>
              <a:t>a witness </a:t>
            </a:r>
            <a:r>
              <a:rPr lang="en-US" sz="1600" dirty="0"/>
              <a:t>to the texts of the 1910 and 1916 patents, incorrectly </a:t>
            </a:r>
            <a:r>
              <a:rPr lang="en-US" sz="1600" dirty="0" smtClean="0"/>
              <a:t>transcribed by a patent official </a:t>
            </a:r>
            <a:r>
              <a:rPr lang="en-US" sz="1600" dirty="0"/>
              <a:t>as “Jean C. Haney” and “Jean C. </a:t>
            </a:r>
            <a:r>
              <a:rPr lang="en-US" sz="1600" dirty="0" smtClean="0"/>
              <a:t>Hanez.”</a:t>
            </a:r>
            <a:endParaRPr lang="en-US" sz="1600" dirty="0"/>
          </a:p>
        </p:txBody>
      </p:sp>
      <p:pic>
        <p:nvPicPr>
          <p:cNvPr id="3" name="Picture 2" descr="Havez suit.jpg"/>
          <p:cNvPicPr>
            <a:picLocks noChangeAspect="1"/>
          </p:cNvPicPr>
          <p:nvPr/>
        </p:nvPicPr>
        <p:blipFill rotWithShape="1">
          <a:blip r:embed="rId2">
            <a:extLst>
              <a:ext uri="{28A0092B-C50C-407E-A947-70E740481C1C}">
                <a14:useLocalDpi xmlns:a14="http://schemas.microsoft.com/office/drawing/2010/main" val="0"/>
              </a:ext>
            </a:extLst>
          </a:blip>
          <a:srcRect l="1405" t="1422" b="3074"/>
          <a:stretch/>
        </p:blipFill>
        <p:spPr>
          <a:xfrm>
            <a:off x="419811" y="4709568"/>
            <a:ext cx="2774167" cy="1692942"/>
          </a:xfrm>
          <a:prstGeom prst="rect">
            <a:avLst/>
          </a:prstGeom>
        </p:spPr>
      </p:pic>
      <p:pic>
        <p:nvPicPr>
          <p:cNvPr id="4" name="Picture 3" descr="Screen shot 2012-06-04 at 10.56.57 PM.png"/>
          <p:cNvPicPr>
            <a:picLocks noChangeAspect="1"/>
          </p:cNvPicPr>
          <p:nvPr/>
        </p:nvPicPr>
        <p:blipFill rotWithShape="1">
          <a:blip r:embed="rId3">
            <a:extLst>
              <a:ext uri="{28A0092B-C50C-407E-A947-70E740481C1C}">
                <a14:useLocalDpi xmlns:a14="http://schemas.microsoft.com/office/drawing/2010/main" val="0"/>
              </a:ext>
            </a:extLst>
          </a:blip>
          <a:srcRect l="3011" t="6134" r="5426" b="27526"/>
          <a:stretch/>
        </p:blipFill>
        <p:spPr>
          <a:xfrm>
            <a:off x="4270210" y="518928"/>
            <a:ext cx="4410688" cy="1769259"/>
          </a:xfrm>
          <a:prstGeom prst="rect">
            <a:avLst/>
          </a:prstGeom>
        </p:spPr>
      </p:pic>
      <p:sp>
        <p:nvSpPr>
          <p:cNvPr id="5" name="TextBox 4"/>
          <p:cNvSpPr txBox="1"/>
          <p:nvPr/>
        </p:nvSpPr>
        <p:spPr>
          <a:xfrm>
            <a:off x="419811" y="2582918"/>
            <a:ext cx="8261087" cy="1446550"/>
          </a:xfrm>
          <a:prstGeom prst="rect">
            <a:avLst/>
          </a:prstGeom>
          <a:noFill/>
        </p:spPr>
        <p:txBody>
          <a:bodyPr wrap="square" rtlCol="0">
            <a:spAutoFit/>
          </a:bodyPr>
          <a:lstStyle/>
          <a:p>
            <a:pPr algn="just"/>
            <a:r>
              <a:rPr lang="en-US" i="1" dirty="0"/>
              <a:t>	</a:t>
            </a:r>
            <a:r>
              <a:rPr lang="en-US" sz="2400" i="1" dirty="0" smtClean="0"/>
              <a:t>V</a:t>
            </a:r>
            <a:r>
              <a:rPr lang="en-US" sz="1600" i="1" dirty="0" smtClean="0"/>
              <a:t>ariety</a:t>
            </a:r>
            <a:r>
              <a:rPr lang="en-US" sz="1600" dirty="0" smtClean="0"/>
              <a:t> </a:t>
            </a:r>
            <a:r>
              <a:rPr lang="en-US" sz="1600" dirty="0"/>
              <a:t>reported in 1913 that </a:t>
            </a:r>
            <a:r>
              <a:rPr lang="en-US" sz="1600" dirty="0" smtClean="0"/>
              <a:t>Thomas </a:t>
            </a:r>
            <a:r>
              <a:rPr lang="en-US" sz="1600" dirty="0"/>
              <a:t>imported an effect from Germany for Havez’s first wife, Cecile Cunningham, </a:t>
            </a:r>
            <a:r>
              <a:rPr lang="en-US" sz="1600" dirty="0" smtClean="0"/>
              <a:t>an operetta performer </a:t>
            </a:r>
            <a:r>
              <a:rPr lang="en-US" sz="1600" dirty="0"/>
              <a:t>who was “going out in a </a:t>
            </a:r>
            <a:r>
              <a:rPr lang="en-US" sz="1600" dirty="0" smtClean="0"/>
              <a:t>singing </a:t>
            </a:r>
            <a:r>
              <a:rPr lang="en-US" sz="1600" dirty="0"/>
              <a:t>act assisted by six show girls” in </a:t>
            </a:r>
            <a:r>
              <a:rPr lang="en-US" sz="1600" dirty="0" smtClean="0"/>
              <a:t>vaudeville</a:t>
            </a:r>
            <a:r>
              <a:rPr lang="en-US" sz="1600" dirty="0" smtClean="0"/>
              <a:t>. T</a:t>
            </a:r>
            <a:r>
              <a:rPr lang="en-US" sz="1600" dirty="0" smtClean="0"/>
              <a:t>his was an </a:t>
            </a:r>
            <a:r>
              <a:rPr lang="en-US" sz="1600" dirty="0"/>
              <a:t>“electrical illusion” that changed “to the four different seasons of the year.” </a:t>
            </a:r>
            <a:r>
              <a:rPr lang="en-US" sz="1600" dirty="0" smtClean="0"/>
              <a:t>The </a:t>
            </a:r>
            <a:r>
              <a:rPr lang="en-US" sz="1600" dirty="0"/>
              <a:t>act </a:t>
            </a:r>
            <a:r>
              <a:rPr lang="en-US" sz="1600" dirty="0" smtClean="0"/>
              <a:t>apparently was “</a:t>
            </a:r>
            <a:r>
              <a:rPr lang="en-US" sz="1600" dirty="0"/>
              <a:t>The Married Ladies Club,” a musical playlet written by Havez and George Botsford. </a:t>
            </a:r>
            <a:r>
              <a:rPr lang="en-US" sz="1600" dirty="0" smtClean="0"/>
              <a:t> </a:t>
            </a:r>
            <a:endParaRPr lang="en-US" sz="1600" dirty="0"/>
          </a:p>
        </p:txBody>
      </p:sp>
      <p:sp>
        <p:nvSpPr>
          <p:cNvPr id="6" name="TextBox 5"/>
          <p:cNvSpPr txBox="1"/>
          <p:nvPr/>
        </p:nvSpPr>
        <p:spPr>
          <a:xfrm>
            <a:off x="3475247" y="4114538"/>
            <a:ext cx="5205651" cy="2092881"/>
          </a:xfrm>
          <a:prstGeom prst="rect">
            <a:avLst/>
          </a:prstGeom>
          <a:noFill/>
        </p:spPr>
        <p:txBody>
          <a:bodyPr wrap="square" rtlCol="0">
            <a:spAutoFit/>
          </a:bodyPr>
          <a:lstStyle/>
          <a:p>
            <a:pPr algn="just"/>
            <a:r>
              <a:rPr lang="en-US" dirty="0" smtClean="0"/>
              <a:t>	</a:t>
            </a:r>
            <a:r>
              <a:rPr lang="en-US" dirty="0" smtClean="0"/>
              <a:t>H</a:t>
            </a:r>
            <a:r>
              <a:rPr lang="en-US" sz="1600" dirty="0" smtClean="0"/>
              <a:t>avez</a:t>
            </a:r>
            <a:r>
              <a:rPr lang="en-US" sz="1600" dirty="0" smtClean="0"/>
              <a:t> conceived “Curse </a:t>
            </a:r>
            <a:r>
              <a:rPr lang="en-US" sz="1600" dirty="0"/>
              <a:t>You, Jack Dalton” (©</a:t>
            </a:r>
            <a:r>
              <a:rPr lang="en-US" sz="1600" dirty="0" smtClean="0"/>
              <a:t>1914) in </a:t>
            </a:r>
            <a:r>
              <a:rPr lang="en-US" sz="1600" dirty="0" smtClean="0"/>
              <a:t>a </a:t>
            </a:r>
            <a:r>
              <a:rPr lang="en-US" sz="1600" dirty="0" smtClean="0"/>
              <a:t>multimedia mode </a:t>
            </a:r>
            <a:r>
              <a:rPr lang="en-US" sz="1600" dirty="0" smtClean="0"/>
              <a:t>unlike Thomas’s. This </a:t>
            </a:r>
            <a:r>
              <a:rPr lang="en-US" sz="1600" dirty="0" smtClean="0"/>
              <a:t>satire of film </a:t>
            </a:r>
            <a:r>
              <a:rPr lang="en-US" sz="1600" dirty="0" smtClean="0"/>
              <a:t>melodrama </a:t>
            </a:r>
            <a:r>
              <a:rPr lang="en-US" sz="1600" dirty="0" smtClean="0"/>
              <a:t>was a vaudeville vehicle for several actors, beginning with Jack E. Gardner, </a:t>
            </a:r>
            <a:r>
              <a:rPr lang="en-US" sz="1600" dirty="0" smtClean="0"/>
              <a:t>who—live, onstage—interacted with </a:t>
            </a:r>
            <a:r>
              <a:rPr lang="en-US" sz="1600" dirty="0" smtClean="0"/>
              <a:t>the </a:t>
            </a:r>
            <a:r>
              <a:rPr lang="en-US" sz="1600" dirty="0" smtClean="0"/>
              <a:t>characters in a motion</a:t>
            </a:r>
            <a:r>
              <a:rPr lang="en-US" sz="1600" dirty="0" smtClean="0"/>
              <a:t> </a:t>
            </a:r>
            <a:r>
              <a:rPr lang="en-US" sz="1600" dirty="0" smtClean="0"/>
              <a:t>picture. </a:t>
            </a:r>
            <a:r>
              <a:rPr lang="en-US" sz="1600" dirty="0" smtClean="0"/>
              <a:t>Imdb.com credits Hippo Film Company with a </a:t>
            </a:r>
            <a:r>
              <a:rPr lang="en-US" sz="1600" dirty="0" smtClean="0"/>
              <a:t>film</a:t>
            </a:r>
            <a:r>
              <a:rPr lang="en-US" sz="1600" dirty="0" smtClean="0"/>
              <a:t> </a:t>
            </a:r>
            <a:r>
              <a:rPr lang="en-US" sz="1600" dirty="0" smtClean="0"/>
              <a:t>of this name </a:t>
            </a:r>
            <a:r>
              <a:rPr lang="en-US" sz="1600" dirty="0"/>
              <a:t>(</a:t>
            </a:r>
            <a:r>
              <a:rPr lang="en-US" sz="1600" dirty="0" smtClean="0"/>
              <a:t>1916), </a:t>
            </a:r>
            <a:r>
              <a:rPr lang="en-US" sz="1600" dirty="0" smtClean="0"/>
              <a:t>but I have not been able to verify this.</a:t>
            </a:r>
            <a:endParaRPr lang="en-US" sz="1600" dirty="0"/>
          </a:p>
        </p:txBody>
      </p:sp>
    </p:spTree>
    <p:extLst>
      <p:ext uri="{BB962C8B-B14F-4D97-AF65-F5344CB8AC3E}">
        <p14:creationId xmlns:p14="http://schemas.microsoft.com/office/powerpoint/2010/main" val="207506866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5627" y="227528"/>
            <a:ext cx="8088892" cy="4647426"/>
          </a:xfrm>
          <a:prstGeom prst="rect">
            <a:avLst/>
          </a:prstGeom>
          <a:noFill/>
        </p:spPr>
        <p:txBody>
          <a:bodyPr wrap="square" rtlCol="0">
            <a:spAutoFit/>
          </a:bodyPr>
          <a:lstStyle/>
          <a:p>
            <a:pPr algn="just"/>
            <a:r>
              <a:rPr lang="en-US" sz="2400" dirty="0" smtClean="0"/>
              <a:t>	A</a:t>
            </a:r>
            <a:r>
              <a:rPr lang="en-US" sz="1600" dirty="0" smtClean="0"/>
              <a:t>lthough I have discovered no connection between Thomas and </a:t>
            </a:r>
            <a:r>
              <a:rPr lang="en-US" sz="1600" dirty="0" smtClean="0"/>
              <a:t>Edwin Porter </a:t>
            </a:r>
            <a:r>
              <a:rPr lang="en-US" sz="1600" dirty="0" smtClean="0"/>
              <a:t>beyond </a:t>
            </a:r>
            <a:r>
              <a:rPr lang="en-US" sz="1600" i="1" dirty="0" smtClean="0"/>
              <a:t>Spook Minstrels </a:t>
            </a:r>
            <a:r>
              <a:rPr lang="en-US" sz="1600" dirty="0" smtClean="0"/>
              <a:t>and Lew Dockstader, it is interesting </a:t>
            </a:r>
            <a:r>
              <a:rPr lang="en-US" sz="1600" dirty="0" smtClean="0"/>
              <a:t>that </a:t>
            </a:r>
            <a:r>
              <a:rPr lang="en-US" sz="1600" dirty="0" smtClean="0"/>
              <a:t>around this time, </a:t>
            </a:r>
            <a:r>
              <a:rPr lang="en-US" sz="1600" dirty="0" smtClean="0"/>
              <a:t>circa </a:t>
            </a:r>
            <a:r>
              <a:rPr lang="en-US" sz="1600" dirty="0" smtClean="0"/>
              <a:t>1907</a:t>
            </a:r>
            <a:r>
              <a:rPr lang="en-US" sz="1600" dirty="0" smtClean="0"/>
              <a:t>, </a:t>
            </a:r>
            <a:r>
              <a:rPr lang="en-US" sz="1600" dirty="0" smtClean="0"/>
              <a:t>Porter </a:t>
            </a:r>
            <a:r>
              <a:rPr lang="en-US" sz="1600" dirty="0" smtClean="0"/>
              <a:t>and Norman O. Dawn were </a:t>
            </a:r>
            <a:r>
              <a:rPr lang="en-US" sz="1600" dirty="0" smtClean="0"/>
              <a:t>experimenting with image </a:t>
            </a:r>
            <a:r>
              <a:rPr lang="en-US" sz="1600" dirty="0" smtClean="0"/>
              <a:t>compositing, </a:t>
            </a:r>
            <a:r>
              <a:rPr lang="en-US" sz="1600" dirty="0" smtClean="0"/>
              <a:t>using glass matte effects. </a:t>
            </a:r>
            <a:r>
              <a:rPr lang="en-US" sz="1600" dirty="0" smtClean="0"/>
              <a:t>At this time</a:t>
            </a:r>
            <a:r>
              <a:rPr lang="en-US" sz="1600" dirty="0" smtClean="0"/>
              <a:t>, </a:t>
            </a:r>
            <a:r>
              <a:rPr lang="en-US" sz="1600" dirty="0" smtClean="0"/>
              <a:t>Dawn </a:t>
            </a:r>
            <a:r>
              <a:rPr lang="en-US" sz="1600" dirty="0" smtClean="0"/>
              <a:t>also was </a:t>
            </a:r>
            <a:r>
              <a:rPr lang="en-US" sz="1600" dirty="0" smtClean="0"/>
              <a:t>working for Hale’s Tours, shooting what essentially was another type of filmed scenery. </a:t>
            </a:r>
          </a:p>
          <a:p>
            <a:pPr algn="just"/>
            <a:r>
              <a:rPr lang="en-US" sz="1600" dirty="0"/>
              <a:t>	</a:t>
            </a:r>
            <a:r>
              <a:rPr lang="en-US" sz="2400" dirty="0" smtClean="0"/>
              <a:t>I</a:t>
            </a:r>
            <a:r>
              <a:rPr lang="en-US" sz="1600" dirty="0" smtClean="0"/>
              <a:t>n addition, </a:t>
            </a:r>
            <a:r>
              <a:rPr lang="en-US" sz="1600" dirty="0" smtClean="0"/>
              <a:t>it was in </a:t>
            </a:r>
            <a:r>
              <a:rPr lang="en-US" sz="1600" dirty="0" smtClean="0"/>
              <a:t>1907 </a:t>
            </a:r>
            <a:r>
              <a:rPr lang="en-US" sz="1600" dirty="0" smtClean="0"/>
              <a:t>that J</a:t>
            </a:r>
            <a:r>
              <a:rPr lang="en-US" sz="1600" dirty="0" smtClean="0"/>
              <a:t>. Searle Dawley began working at the Edison Studios under Porter. Dawley retained his theatre connections with Edna May Spooner </a:t>
            </a:r>
            <a:r>
              <a:rPr lang="en-US" sz="1600" dirty="0" smtClean="0"/>
              <a:t>and </a:t>
            </a:r>
            <a:r>
              <a:rPr lang="en-US" sz="1600" dirty="0" smtClean="0"/>
              <a:t>Charles Blaney, </a:t>
            </a:r>
            <a:r>
              <a:rPr lang="en-US" sz="1600" dirty="0" smtClean="0"/>
              <a:t>her husband. </a:t>
            </a:r>
            <a:r>
              <a:rPr lang="en-US" sz="1600" dirty="0" smtClean="0"/>
              <a:t>Blaney</a:t>
            </a:r>
            <a:r>
              <a:rPr lang="en-US" sz="1600" dirty="0"/>
              <a:t> </a:t>
            </a:r>
            <a:r>
              <a:rPr lang="en-US" sz="1600" dirty="0" smtClean="0"/>
              <a:t>presented </a:t>
            </a:r>
            <a:r>
              <a:rPr lang="en-US" sz="1600" dirty="0" smtClean="0"/>
              <a:t>behind-the-screen “talking pictures” on the </a:t>
            </a:r>
            <a:r>
              <a:rPr lang="en-US" sz="1600" i="1" dirty="0" smtClean="0"/>
              <a:t>Spook Minstrels</a:t>
            </a:r>
            <a:r>
              <a:rPr lang="en-US" sz="1600" dirty="0" smtClean="0"/>
              <a:t> model at his Third Avenue Theater in 1908, when this combined live-performer-and-film mode of performance became a fad across the country. </a:t>
            </a:r>
            <a:r>
              <a:rPr lang="en-US" sz="1600" dirty="0" smtClean="0"/>
              <a:t>Multimedially</a:t>
            </a:r>
            <a:r>
              <a:rPr lang="en-US" sz="1600" dirty="0" smtClean="0"/>
              <a:t>, </a:t>
            </a:r>
            <a:r>
              <a:rPr lang="en-US" sz="1600" dirty="0" smtClean="0"/>
              <a:t>Dawley</a:t>
            </a:r>
            <a:r>
              <a:rPr lang="en-US" sz="1600" dirty="0" smtClean="0"/>
              <a:t> additionally </a:t>
            </a:r>
            <a:r>
              <a:rPr lang="en-US" sz="1600" dirty="0" smtClean="0"/>
              <a:t>had experience creating an electrical effect </a:t>
            </a:r>
            <a:r>
              <a:rPr lang="en-US" sz="1600" dirty="0" smtClean="0"/>
              <a:t>similar to a pose slide for </a:t>
            </a:r>
            <a:r>
              <a:rPr lang="en-US" sz="1600" dirty="0" smtClean="0"/>
              <a:t>Spooner in 1902 (evidently involving moving lantern and stereopticon effects</a:t>
            </a:r>
            <a:r>
              <a:rPr lang="en-US" sz="1600" dirty="0" smtClean="0"/>
              <a:t>), </a:t>
            </a:r>
            <a:r>
              <a:rPr lang="en-US" sz="1600" dirty="0" smtClean="0"/>
              <a:t>and in </a:t>
            </a:r>
            <a:r>
              <a:rPr lang="en-US" sz="1600" dirty="0" smtClean="0"/>
              <a:t>1909 in </a:t>
            </a:r>
            <a:r>
              <a:rPr lang="en-US" sz="1600" i="1" dirty="0"/>
              <a:t>The Girl and the </a:t>
            </a:r>
            <a:r>
              <a:rPr lang="en-US" sz="1600" i="1" dirty="0" smtClean="0"/>
              <a:t>Detective, </a:t>
            </a:r>
            <a:r>
              <a:rPr lang="en-US" sz="1600" dirty="0" smtClean="0"/>
              <a:t>a play written by Dawley and Blaney, </a:t>
            </a:r>
            <a:r>
              <a:rPr lang="en-US" sz="1600" dirty="0" smtClean="0"/>
              <a:t>the opening scene was established with </a:t>
            </a:r>
            <a:r>
              <a:rPr lang="en-US" sz="1600" dirty="0" smtClean="0"/>
              <a:t>a </a:t>
            </a:r>
            <a:r>
              <a:rPr lang="en-US" sz="1600" dirty="0" smtClean="0"/>
              <a:t>film. </a:t>
            </a:r>
            <a:endParaRPr lang="en-US" sz="1600" dirty="0" smtClean="0"/>
          </a:p>
          <a:p>
            <a:pPr algn="just"/>
            <a:r>
              <a:rPr lang="en-US" sz="1600" dirty="0"/>
              <a:t>	</a:t>
            </a:r>
            <a:r>
              <a:rPr lang="en-US" sz="2400" dirty="0" smtClean="0"/>
              <a:t>C</a:t>
            </a:r>
            <a:r>
              <a:rPr lang="en-US" sz="1600" dirty="0" smtClean="0"/>
              <a:t>onsidering that these people all were in New York during the same period, had dealt with the Edison Studios and Porter, and commonly shared an interest in image compositing, it is tempting to envision an opportunity ripe for “talking shop”—</a:t>
            </a:r>
            <a:endParaRPr lang="en-US" sz="1600" dirty="0"/>
          </a:p>
        </p:txBody>
      </p:sp>
      <p:pic>
        <p:nvPicPr>
          <p:cNvPr id="3" name="Picture 2" descr="Gaiety Theatre Bldg.jpg"/>
          <p:cNvPicPr>
            <a:picLocks noChangeAspect="1"/>
          </p:cNvPicPr>
          <p:nvPr/>
        </p:nvPicPr>
        <p:blipFill rotWithShape="1">
          <a:blip r:embed="rId2">
            <a:extLst>
              <a:ext uri="{28A0092B-C50C-407E-A947-70E740481C1C}">
                <a14:useLocalDpi xmlns:a14="http://schemas.microsoft.com/office/drawing/2010/main" val="0"/>
              </a:ext>
            </a:extLst>
          </a:blip>
          <a:srcRect l="1340" t="1029" r="1092"/>
          <a:stretch/>
        </p:blipFill>
        <p:spPr>
          <a:xfrm>
            <a:off x="515627" y="5146814"/>
            <a:ext cx="1815988" cy="1512586"/>
          </a:xfrm>
          <a:prstGeom prst="rect">
            <a:avLst/>
          </a:prstGeom>
        </p:spPr>
      </p:pic>
      <p:pic>
        <p:nvPicPr>
          <p:cNvPr id="4" name="Picture 3" descr="Edison Bronx Studios.jpg"/>
          <p:cNvPicPr>
            <a:picLocks noChangeAspect="1"/>
          </p:cNvPicPr>
          <p:nvPr/>
        </p:nvPicPr>
        <p:blipFill rotWithShape="1">
          <a:blip r:embed="rId3">
            <a:extLst>
              <a:ext uri="{28A0092B-C50C-407E-A947-70E740481C1C}">
                <a14:useLocalDpi xmlns:a14="http://schemas.microsoft.com/office/drawing/2010/main" val="0"/>
              </a:ext>
            </a:extLst>
          </a:blip>
          <a:srcRect l="12803" t="9118" b="7556"/>
          <a:stretch/>
        </p:blipFill>
        <p:spPr>
          <a:xfrm>
            <a:off x="6621997" y="5146814"/>
            <a:ext cx="1982522" cy="1512586"/>
          </a:xfrm>
          <a:prstGeom prst="rect">
            <a:avLst/>
          </a:prstGeom>
        </p:spPr>
      </p:pic>
      <p:sp>
        <p:nvSpPr>
          <p:cNvPr id="5" name="TextBox 4"/>
          <p:cNvSpPr txBox="1"/>
          <p:nvPr/>
        </p:nvSpPr>
        <p:spPr>
          <a:xfrm>
            <a:off x="2763336" y="5163043"/>
            <a:ext cx="3457111" cy="1323439"/>
          </a:xfrm>
          <a:prstGeom prst="rect">
            <a:avLst/>
          </a:prstGeom>
          <a:noFill/>
        </p:spPr>
        <p:txBody>
          <a:bodyPr wrap="square" rtlCol="0">
            <a:spAutoFit/>
          </a:bodyPr>
          <a:lstStyle/>
          <a:p>
            <a:pPr algn="just"/>
            <a:r>
              <a:rPr lang="en-US" sz="1600" dirty="0" smtClean="0"/>
              <a:t>one which, we </a:t>
            </a:r>
            <a:r>
              <a:rPr lang="en-US" sz="1600" dirty="0"/>
              <a:t>might </a:t>
            </a:r>
            <a:r>
              <a:rPr lang="en-US" sz="1600" dirty="0" smtClean="0"/>
              <a:t>hope, was </a:t>
            </a:r>
            <a:r>
              <a:rPr lang="en-US" sz="1600" dirty="0"/>
              <a:t>taken and </a:t>
            </a:r>
            <a:r>
              <a:rPr lang="en-US" sz="1600" dirty="0" smtClean="0"/>
              <a:t>enjoyed. The professional line </a:t>
            </a:r>
            <a:r>
              <a:rPr lang="en-US" sz="1600" dirty="0"/>
              <a:t>of separation drawn by the MPPC need not have prevented </a:t>
            </a:r>
            <a:r>
              <a:rPr lang="en-US" sz="1600" dirty="0" smtClean="0"/>
              <a:t>the friendly </a:t>
            </a:r>
            <a:r>
              <a:rPr lang="en-US" sz="1600" dirty="0"/>
              <a:t>interchange of ideas.</a:t>
            </a:r>
          </a:p>
        </p:txBody>
      </p:sp>
    </p:spTree>
    <p:extLst>
      <p:ext uri="{BB962C8B-B14F-4D97-AF65-F5344CB8AC3E}">
        <p14:creationId xmlns:p14="http://schemas.microsoft.com/office/powerpoint/2010/main" val="356511939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99544" y="257089"/>
            <a:ext cx="6208547" cy="4031873"/>
          </a:xfrm>
          <a:prstGeom prst="rect">
            <a:avLst/>
          </a:prstGeom>
          <a:noFill/>
        </p:spPr>
        <p:txBody>
          <a:bodyPr wrap="square" rtlCol="0">
            <a:spAutoFit/>
          </a:bodyPr>
          <a:lstStyle/>
          <a:p>
            <a:pPr algn="just"/>
            <a:r>
              <a:rPr lang="en-US" sz="2400" dirty="0" smtClean="0"/>
              <a:t>	I</a:t>
            </a:r>
            <a:r>
              <a:rPr lang="en-US" sz="1600" dirty="0" smtClean="0"/>
              <a:t>n </a:t>
            </a:r>
            <a:r>
              <a:rPr lang="en-US" sz="1600" dirty="0"/>
              <a:t>the decade that followed, Dawn, Thomas, and Dawley examined the challenges of rear projection. </a:t>
            </a:r>
            <a:r>
              <a:rPr lang="en-US" sz="1600" dirty="0" smtClean="0"/>
              <a:t>In 1912, for the motion picture </a:t>
            </a:r>
            <a:r>
              <a:rPr lang="en-US" sz="1600" i="1" dirty="0" smtClean="0"/>
              <a:t>Ghost of Thunder Mountain</a:t>
            </a:r>
            <a:r>
              <a:rPr lang="en-US" sz="1600" dirty="0" smtClean="0"/>
              <a:t>, Dawn filmed photographic stills projected behind a glass screen, but turned his attention afterward to creating background images with glass shots. </a:t>
            </a:r>
            <a:endParaRPr lang="en-US" sz="1600" dirty="0" smtClean="0"/>
          </a:p>
          <a:p>
            <a:pPr algn="just"/>
            <a:r>
              <a:rPr lang="en-US" sz="1600" dirty="0" smtClean="0"/>
              <a:t>	</a:t>
            </a:r>
            <a:r>
              <a:rPr lang="en-US" sz="2400" dirty="0" smtClean="0"/>
              <a:t>F</a:t>
            </a:r>
            <a:r>
              <a:rPr lang="en-US" sz="1600" dirty="0" smtClean="0"/>
              <a:t>our </a:t>
            </a:r>
            <a:r>
              <a:rPr lang="en-US" sz="1600" dirty="0" smtClean="0"/>
              <a:t>years later, Frank Thomas wrote </a:t>
            </a:r>
            <a:r>
              <a:rPr lang="en-US" sz="1600" dirty="0"/>
              <a:t>to J.J. </a:t>
            </a:r>
            <a:r>
              <a:rPr lang="en-US" sz="1600" dirty="0" smtClean="0"/>
              <a:t>Shubert, </a:t>
            </a:r>
            <a:r>
              <a:rPr lang="en-US" sz="1600" dirty="0"/>
              <a:t>“I have just finished a new machine capable of projecting the largest ever film which enables me to project from behind stage, securing wonderfully realistic marine effects.” A response and further discussion of this machine and its </a:t>
            </a:r>
            <a:r>
              <a:rPr lang="en-US" sz="1600" dirty="0" smtClean="0"/>
              <a:t>film stock </a:t>
            </a:r>
            <a:r>
              <a:rPr lang="en-US" sz="1600" dirty="0"/>
              <a:t>do not </a:t>
            </a:r>
            <a:r>
              <a:rPr lang="en-US" sz="1600" dirty="0" smtClean="0"/>
              <a:t>seem </a:t>
            </a:r>
            <a:r>
              <a:rPr lang="en-US" sz="1600" dirty="0"/>
              <a:t>to have </a:t>
            </a:r>
            <a:r>
              <a:rPr lang="en-US" sz="1600" dirty="0" smtClean="0"/>
              <a:t>survived</a:t>
            </a:r>
            <a:r>
              <a:rPr lang="en-US" sz="1600" dirty="0" smtClean="0"/>
              <a:t>. Therefore,</a:t>
            </a:r>
            <a:r>
              <a:rPr lang="en-US" sz="1600" dirty="0" smtClean="0"/>
              <a:t> </a:t>
            </a:r>
            <a:r>
              <a:rPr lang="en-US" sz="1600" dirty="0" smtClean="0"/>
              <a:t>details about the gauge and provenance of the film stock, the workings of the projector, and how Thomas addressed problems of focal length remain tantalizingly out of reach—nor is it clear if he attempted rear projection in later effects.</a:t>
            </a:r>
          </a:p>
        </p:txBody>
      </p:sp>
      <p:pic>
        <p:nvPicPr>
          <p:cNvPr id="4" name="Picture 3" descr="Dawn patent.jpg"/>
          <p:cNvPicPr>
            <a:picLocks noChangeAspect="1"/>
          </p:cNvPicPr>
          <p:nvPr/>
        </p:nvPicPr>
        <p:blipFill rotWithShape="1">
          <a:blip r:embed="rId2">
            <a:extLst>
              <a:ext uri="{28A0092B-C50C-407E-A947-70E740481C1C}">
                <a14:useLocalDpi xmlns:a14="http://schemas.microsoft.com/office/drawing/2010/main" val="0"/>
              </a:ext>
            </a:extLst>
          </a:blip>
          <a:srcRect l="3245" r="1904" b="28648"/>
          <a:stretch/>
        </p:blipFill>
        <p:spPr>
          <a:xfrm>
            <a:off x="415531" y="1337564"/>
            <a:ext cx="1831416" cy="2245372"/>
          </a:xfrm>
          <a:prstGeom prst="rect">
            <a:avLst/>
          </a:prstGeom>
        </p:spPr>
      </p:pic>
      <p:sp>
        <p:nvSpPr>
          <p:cNvPr id="3" name="TextBox 2"/>
          <p:cNvSpPr txBox="1"/>
          <p:nvPr/>
        </p:nvSpPr>
        <p:spPr>
          <a:xfrm>
            <a:off x="415531" y="4347895"/>
            <a:ext cx="8292560" cy="1938992"/>
          </a:xfrm>
          <a:prstGeom prst="rect">
            <a:avLst/>
          </a:prstGeom>
          <a:noFill/>
        </p:spPr>
        <p:txBody>
          <a:bodyPr wrap="square" rtlCol="0">
            <a:spAutoFit/>
          </a:bodyPr>
          <a:lstStyle/>
          <a:p>
            <a:pPr algn="just"/>
            <a:r>
              <a:rPr lang="en-US" sz="2400" dirty="0" smtClean="0"/>
              <a:t>	S</a:t>
            </a:r>
            <a:r>
              <a:rPr lang="en-US" sz="1600" dirty="0" smtClean="0"/>
              <a:t>creens </a:t>
            </a:r>
            <a:r>
              <a:rPr lang="en-US" sz="1600" dirty="0"/>
              <a:t>for rear-projected motion pictures were </a:t>
            </a:r>
            <a:r>
              <a:rPr lang="en-US" sz="1600" dirty="0" smtClean="0"/>
              <a:t>available </a:t>
            </a:r>
            <a:r>
              <a:rPr lang="en-US" sz="1600" dirty="0"/>
              <a:t>in the 1910s, but, as a 1914 article in </a:t>
            </a:r>
            <a:r>
              <a:rPr lang="en-US" sz="1600" i="1" dirty="0"/>
              <a:t>The Bioscope </a:t>
            </a:r>
            <a:r>
              <a:rPr lang="en-US" sz="1600" dirty="0"/>
              <a:t>explained, image definition was tricky. A greater problem was the behind-the-screen </a:t>
            </a:r>
            <a:r>
              <a:rPr lang="en-US" sz="1600" dirty="0" smtClean="0"/>
              <a:t>space </a:t>
            </a:r>
            <a:r>
              <a:rPr lang="en-US" sz="1600" dirty="0"/>
              <a:t>needed for projection. For instance, the </a:t>
            </a:r>
            <a:r>
              <a:rPr lang="en-US" sz="1600" i="1" dirty="0"/>
              <a:t>Bioscope</a:t>
            </a:r>
            <a:r>
              <a:rPr lang="en-US" sz="1600" dirty="0"/>
              <a:t> author </a:t>
            </a:r>
            <a:r>
              <a:rPr lang="en-US" sz="1600" dirty="0" smtClean="0"/>
              <a:t>points </a:t>
            </a:r>
            <a:r>
              <a:rPr lang="en-US" sz="1600" dirty="0"/>
              <a:t>out, a two-inch lens required 27 feet of space to throw an 18-foot picture (not including another five feet for the projector and operator). Even with improved lenses, because of the backstage traffic in any stage production, rear projection was rarely a practical option before digital solutions were adopted in recent decades.</a:t>
            </a:r>
          </a:p>
        </p:txBody>
      </p:sp>
    </p:spTree>
    <p:extLst>
      <p:ext uri="{BB962C8B-B14F-4D97-AF65-F5344CB8AC3E}">
        <p14:creationId xmlns:p14="http://schemas.microsoft.com/office/powerpoint/2010/main" val="78739933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4173" y="4554308"/>
            <a:ext cx="8189355" cy="1692771"/>
          </a:xfrm>
          <a:prstGeom prst="rect">
            <a:avLst/>
          </a:prstGeom>
          <a:noFill/>
        </p:spPr>
        <p:txBody>
          <a:bodyPr wrap="square" rtlCol="0">
            <a:spAutoFit/>
          </a:bodyPr>
          <a:lstStyle/>
          <a:p>
            <a:pPr algn="just"/>
            <a:r>
              <a:rPr lang="en-US" sz="2400" dirty="0" smtClean="0"/>
              <a:t>	</a:t>
            </a:r>
            <a:r>
              <a:rPr lang="en-US" sz="2400" dirty="0"/>
              <a:t>A</a:t>
            </a:r>
            <a:r>
              <a:rPr lang="en-US" sz="1600" dirty="0" smtClean="0"/>
              <a:t>t </a:t>
            </a:r>
            <a:r>
              <a:rPr lang="en-US" sz="1600" dirty="0"/>
              <a:t>a Domitor </a:t>
            </a:r>
            <a:r>
              <a:rPr lang="en-US" sz="1600" dirty="0" smtClean="0"/>
              <a:t>conference nearly twenty years ago</a:t>
            </a:r>
            <a:r>
              <a:rPr lang="en-US" sz="1600" dirty="0"/>
              <a:t>, Tom Gunning </a:t>
            </a:r>
            <a:r>
              <a:rPr lang="en-US" sz="1600" dirty="0" smtClean="0"/>
              <a:t>posed </a:t>
            </a:r>
            <a:r>
              <a:rPr lang="en-US" sz="1600" dirty="0"/>
              <a:t>a friendly scholarly challenge to </a:t>
            </a:r>
            <a:r>
              <a:rPr lang="en-US" sz="1600" dirty="0" smtClean="0"/>
              <a:t>me to search </a:t>
            </a:r>
            <a:r>
              <a:rPr lang="en-US" sz="1600" dirty="0"/>
              <a:t>for a “missing </a:t>
            </a:r>
            <a:r>
              <a:rPr lang="en-US" sz="1600" dirty="0" smtClean="0"/>
              <a:t>link” when </a:t>
            </a:r>
            <a:r>
              <a:rPr lang="en-US" sz="1600" dirty="0"/>
              <a:t>I suggested that Frank D. Thomas’s </a:t>
            </a:r>
            <a:r>
              <a:rPr lang="en-US" sz="1600" dirty="0" smtClean="0"/>
              <a:t>filmed </a:t>
            </a:r>
            <a:r>
              <a:rPr lang="en-US" sz="1600" dirty="0"/>
              <a:t>scenery might have influenced the development of rear projection for backgrounds in motion </a:t>
            </a:r>
            <a:r>
              <a:rPr lang="en-US" sz="1600" dirty="0" smtClean="0"/>
              <a:t>pictures. I thank him for </a:t>
            </a:r>
            <a:r>
              <a:rPr lang="en-US" sz="1600" dirty="0" smtClean="0"/>
              <a:t>launching me in new directions. If not a sure link, </a:t>
            </a:r>
            <a:r>
              <a:rPr lang="en-US" sz="1600" dirty="0" smtClean="0"/>
              <a:t>I have found</a:t>
            </a:r>
            <a:r>
              <a:rPr lang="en-US" sz="1600" dirty="0" smtClean="0"/>
              <a:t> </a:t>
            </a:r>
            <a:r>
              <a:rPr lang="en-US" sz="1600" dirty="0" smtClean="0"/>
              <a:t>a </a:t>
            </a:r>
            <a:r>
              <a:rPr lang="en-US" sz="1600" dirty="0" smtClean="0"/>
              <a:t>chain </a:t>
            </a:r>
            <a:r>
              <a:rPr lang="en-US" sz="1600" dirty="0" smtClean="0"/>
              <a:t>of </a:t>
            </a:r>
            <a:r>
              <a:rPr lang="en-US" sz="1600" dirty="0" smtClean="0"/>
              <a:t>relationships, which also connect to the filmmaking </a:t>
            </a:r>
            <a:r>
              <a:rPr lang="en-US" sz="1600" dirty="0" smtClean="0"/>
              <a:t>gap created by the Edison Trust, </a:t>
            </a:r>
            <a:r>
              <a:rPr lang="en-US" sz="1600" dirty="0" smtClean="0"/>
              <a:t>involving </a:t>
            </a:r>
            <a:r>
              <a:rPr lang="en-US" sz="1600" dirty="0" smtClean="0"/>
              <a:t>people who filled it.</a:t>
            </a:r>
            <a:endParaRPr lang="en-US" sz="1600" dirty="0"/>
          </a:p>
        </p:txBody>
      </p:sp>
      <p:sp>
        <p:nvSpPr>
          <p:cNvPr id="4" name="TextBox 3"/>
          <p:cNvSpPr txBox="1"/>
          <p:nvPr/>
        </p:nvSpPr>
        <p:spPr>
          <a:xfrm>
            <a:off x="2796206" y="73464"/>
            <a:ext cx="5927324" cy="2062103"/>
          </a:xfrm>
          <a:prstGeom prst="rect">
            <a:avLst/>
          </a:prstGeom>
          <a:noFill/>
        </p:spPr>
        <p:txBody>
          <a:bodyPr wrap="square" rtlCol="0">
            <a:spAutoFit/>
          </a:bodyPr>
          <a:lstStyle/>
          <a:p>
            <a:pPr algn="just"/>
            <a:r>
              <a:rPr lang="en-US" sz="2400" dirty="0" smtClean="0"/>
              <a:t>	J</a:t>
            </a:r>
            <a:r>
              <a:rPr lang="en-US" sz="1600" dirty="0" smtClean="0"/>
              <a:t>. Searle Dawley patented an invention for filming still photographic images that were rear projected (1918), but it was not until the 1930s, when the shutter speeds of a projector and camera could be synchronized, and improvements were made in film stock and projector lamps, that rear projection for filmmaking became feasible</a:t>
            </a:r>
            <a:r>
              <a:rPr lang="en-US" sz="1600" dirty="0" smtClean="0"/>
              <a:t>.</a:t>
            </a:r>
          </a:p>
          <a:p>
            <a:pPr algn="just"/>
            <a:r>
              <a:rPr lang="en-US" sz="2400" dirty="0" smtClean="0"/>
              <a:t>	I</a:t>
            </a:r>
            <a:r>
              <a:rPr lang="en-US" sz="1600" dirty="0" smtClean="0"/>
              <a:t>n  Austria  </a:t>
            </a:r>
            <a:r>
              <a:rPr lang="en-US" sz="1600" dirty="0"/>
              <a:t>and </a:t>
            </a:r>
            <a:r>
              <a:rPr lang="en-US" sz="1600" dirty="0" smtClean="0"/>
              <a:t> the  </a:t>
            </a:r>
            <a:r>
              <a:rPr lang="en-US" sz="1600" dirty="0"/>
              <a:t>U.S.</a:t>
            </a:r>
            <a:r>
              <a:rPr lang="en-US" sz="1600" dirty="0" smtClean="0"/>
              <a:t>,  </a:t>
            </a:r>
            <a:r>
              <a:rPr lang="en-US" sz="1600" dirty="0"/>
              <a:t>in </a:t>
            </a:r>
            <a:r>
              <a:rPr lang="en-US" sz="1600" dirty="0" smtClean="0"/>
              <a:t> 1929</a:t>
            </a:r>
            <a:r>
              <a:rPr lang="en-US" sz="1600" dirty="0"/>
              <a:t>, </a:t>
            </a:r>
            <a:r>
              <a:rPr lang="en-US" sz="1600" dirty="0" smtClean="0"/>
              <a:t>  Stephan  </a:t>
            </a:r>
            <a:r>
              <a:rPr lang="en-US" sz="1600" dirty="0" smtClean="0"/>
              <a:t>Jelinek</a:t>
            </a:r>
            <a:endParaRPr lang="en-US" sz="1600" dirty="0" smtClean="0"/>
          </a:p>
        </p:txBody>
      </p:sp>
      <p:pic>
        <p:nvPicPr>
          <p:cNvPr id="5" name="Picture 4" descr="Jelinek titl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6976" y="2975167"/>
            <a:ext cx="3000327" cy="1463213"/>
          </a:xfrm>
          <a:prstGeom prst="rect">
            <a:avLst/>
          </a:prstGeom>
        </p:spPr>
      </p:pic>
      <p:pic>
        <p:nvPicPr>
          <p:cNvPr id="6" name="Picture 5" descr="Jelinek excerpt.jpg"/>
          <p:cNvPicPr>
            <a:picLocks noChangeAspect="1"/>
          </p:cNvPicPr>
          <p:nvPr/>
        </p:nvPicPr>
        <p:blipFill rotWithShape="1">
          <a:blip r:embed="rId3">
            <a:extLst>
              <a:ext uri="{28A0092B-C50C-407E-A947-70E740481C1C}">
                <a14:useLocalDpi xmlns:a14="http://schemas.microsoft.com/office/drawing/2010/main" val="0"/>
              </a:ext>
            </a:extLst>
          </a:blip>
          <a:srcRect t="3177" b="39672"/>
          <a:stretch/>
        </p:blipFill>
        <p:spPr>
          <a:xfrm>
            <a:off x="1576511" y="2975167"/>
            <a:ext cx="2680983" cy="1463213"/>
          </a:xfrm>
          <a:prstGeom prst="rect">
            <a:avLst/>
          </a:prstGeom>
        </p:spPr>
      </p:pic>
      <p:pic>
        <p:nvPicPr>
          <p:cNvPr id="7" name="Picture 6" descr="Dawley 1918.jpg"/>
          <p:cNvPicPr>
            <a:picLocks noChangeAspect="1"/>
          </p:cNvPicPr>
          <p:nvPr/>
        </p:nvPicPr>
        <p:blipFill rotWithShape="1">
          <a:blip r:embed="rId4">
            <a:extLst>
              <a:ext uri="{28A0092B-C50C-407E-A947-70E740481C1C}">
                <a14:useLocalDpi xmlns:a14="http://schemas.microsoft.com/office/drawing/2010/main" val="0"/>
              </a:ext>
            </a:extLst>
          </a:blip>
          <a:srcRect l="5289" t="3447" r="4723" b="3729"/>
          <a:stretch/>
        </p:blipFill>
        <p:spPr>
          <a:xfrm rot="5400000">
            <a:off x="697734" y="124101"/>
            <a:ext cx="1648118" cy="1975239"/>
          </a:xfrm>
          <a:prstGeom prst="rect">
            <a:avLst/>
          </a:prstGeom>
        </p:spPr>
      </p:pic>
      <p:sp>
        <p:nvSpPr>
          <p:cNvPr id="9" name="TextBox 8"/>
          <p:cNvSpPr txBox="1"/>
          <p:nvPr/>
        </p:nvSpPr>
        <p:spPr>
          <a:xfrm>
            <a:off x="534173" y="2026498"/>
            <a:ext cx="8189355" cy="830997"/>
          </a:xfrm>
          <a:prstGeom prst="rect">
            <a:avLst/>
          </a:prstGeom>
          <a:noFill/>
        </p:spPr>
        <p:txBody>
          <a:bodyPr wrap="square" rtlCol="0">
            <a:spAutoFit/>
          </a:bodyPr>
          <a:lstStyle/>
          <a:p>
            <a:pPr algn="just"/>
            <a:r>
              <a:rPr lang="en-US" sz="1600" dirty="0"/>
              <a:t>p</a:t>
            </a:r>
            <a:r>
              <a:rPr lang="en-US" sz="1600" dirty="0" smtClean="0"/>
              <a:t>atented his </a:t>
            </a:r>
            <a:r>
              <a:rPr lang="en-US" sz="1600" dirty="0"/>
              <a:t>own approach to </a:t>
            </a:r>
            <a:r>
              <a:rPr lang="en-US" sz="1600" dirty="0" smtClean="0"/>
              <a:t>rear projection’s obstacles. </a:t>
            </a:r>
            <a:r>
              <a:rPr lang="en-US" sz="1600" dirty="0"/>
              <a:t>His patent is important to this discussion because he acknowledges </a:t>
            </a:r>
            <a:r>
              <a:rPr lang="en-US" sz="1600" dirty="0" smtClean="0"/>
              <a:t>a connection between—and influence from—projected scenery on the stage and rear projection for filmmaking.</a:t>
            </a:r>
            <a:endParaRPr lang="en-US" sz="1600" dirty="0"/>
          </a:p>
        </p:txBody>
      </p:sp>
      <p:sp>
        <p:nvSpPr>
          <p:cNvPr id="3" name="TextBox 2"/>
          <p:cNvSpPr txBox="1"/>
          <p:nvPr/>
        </p:nvSpPr>
        <p:spPr>
          <a:xfrm>
            <a:off x="1082150" y="3433626"/>
            <a:ext cx="389408" cy="338554"/>
          </a:xfrm>
          <a:prstGeom prst="rect">
            <a:avLst/>
          </a:prstGeom>
          <a:noFill/>
        </p:spPr>
        <p:txBody>
          <a:bodyPr wrap="square" rtlCol="0">
            <a:spAutoFit/>
          </a:bodyPr>
          <a:lstStyle/>
          <a:p>
            <a:r>
              <a:rPr lang="en-US" sz="1600" dirty="0" smtClean="0">
                <a:solidFill>
                  <a:srgbClr val="FFFF00"/>
                </a:solidFill>
                <a:sym typeface="Wingdings"/>
              </a:rPr>
              <a:t></a:t>
            </a:r>
            <a:endParaRPr lang="en-US" sz="1600" dirty="0">
              <a:solidFill>
                <a:srgbClr val="FFFF00"/>
              </a:solidFill>
            </a:endParaRPr>
          </a:p>
        </p:txBody>
      </p:sp>
    </p:spTree>
    <p:extLst>
      <p:ext uri="{BB962C8B-B14F-4D97-AF65-F5344CB8AC3E}">
        <p14:creationId xmlns:p14="http://schemas.microsoft.com/office/powerpoint/2010/main" val="413072485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96226" y="1226952"/>
            <a:ext cx="7649816" cy="4247317"/>
          </a:xfrm>
          <a:prstGeom prst="rect">
            <a:avLst/>
          </a:prstGeom>
          <a:noFill/>
        </p:spPr>
        <p:txBody>
          <a:bodyPr wrap="square" rtlCol="0">
            <a:spAutoFit/>
          </a:bodyPr>
          <a:lstStyle/>
          <a:p>
            <a:pPr algn="just"/>
            <a:r>
              <a:rPr lang="en-US" dirty="0" smtClean="0">
                <a:latin typeface="Chalkboard"/>
                <a:cs typeface="Chalkboard"/>
              </a:rPr>
              <a:t>Hello—bonjour—my colleagues,</a:t>
            </a:r>
          </a:p>
          <a:p>
            <a:pPr algn="just"/>
            <a:r>
              <a:rPr lang="en-US" dirty="0">
                <a:latin typeface="Chalkboard"/>
                <a:cs typeface="Chalkboard"/>
              </a:rPr>
              <a:t>	</a:t>
            </a:r>
            <a:r>
              <a:rPr lang="en-US" dirty="0" smtClean="0">
                <a:latin typeface="Chalkboard"/>
                <a:cs typeface="Chalkboard"/>
              </a:rPr>
              <a:t>I look forward to your presentations and conversations with you, as well as to any suggestions and information you might provide in response to my presentation.</a:t>
            </a:r>
          </a:p>
          <a:p>
            <a:pPr algn="just"/>
            <a:endParaRPr lang="en-US" dirty="0" smtClean="0">
              <a:latin typeface="Chalkboard"/>
              <a:cs typeface="Chalkboard"/>
            </a:endParaRPr>
          </a:p>
          <a:p>
            <a:r>
              <a:rPr lang="en-US" dirty="0">
                <a:latin typeface="Chalkboard"/>
                <a:cs typeface="Chalkboard"/>
              </a:rPr>
              <a:t>	</a:t>
            </a:r>
            <a:r>
              <a:rPr lang="en-US" dirty="0" smtClean="0">
                <a:latin typeface="Chalkboard"/>
                <a:cs typeface="Chalkboard"/>
              </a:rPr>
              <a:t>Be safe and well!</a:t>
            </a:r>
          </a:p>
          <a:p>
            <a:r>
              <a:rPr lang="en-US" dirty="0" smtClean="0">
                <a:latin typeface="Chalkboard"/>
                <a:cs typeface="Chalkboard"/>
              </a:rPr>
              <a:t>	Gwen</a:t>
            </a:r>
          </a:p>
          <a:p>
            <a:pPr algn="just"/>
            <a:r>
              <a:rPr lang="en-US" dirty="0" smtClean="0">
                <a:latin typeface="Chalkboard"/>
                <a:cs typeface="Chalkboard"/>
              </a:rPr>
              <a:t>	gwendolynwaltz@gmail.com</a:t>
            </a:r>
          </a:p>
          <a:p>
            <a:pPr algn="r"/>
            <a:endParaRPr lang="en-US" dirty="0" smtClean="0">
              <a:latin typeface="Chalkboard"/>
              <a:cs typeface="Chalkboard"/>
            </a:endParaRPr>
          </a:p>
          <a:p>
            <a:pPr algn="r"/>
            <a:endParaRPr lang="en-US" dirty="0" smtClean="0">
              <a:latin typeface="Chalkboard"/>
              <a:cs typeface="Chalkboard"/>
            </a:endParaRPr>
          </a:p>
          <a:p>
            <a:pPr algn="r"/>
            <a:endParaRPr lang="en-US" dirty="0">
              <a:latin typeface="Chalkboard"/>
              <a:cs typeface="Chalkboard"/>
            </a:endParaRPr>
          </a:p>
          <a:p>
            <a:pPr algn="r"/>
            <a:endParaRPr lang="en-US" dirty="0">
              <a:latin typeface="Chalkboard"/>
              <a:cs typeface="Chalkboard"/>
            </a:endParaRPr>
          </a:p>
          <a:p>
            <a:pPr algn="just"/>
            <a:r>
              <a:rPr lang="en-US" dirty="0" smtClean="0">
                <a:latin typeface="Chalkboard"/>
                <a:cs typeface="Chalkboard"/>
              </a:rPr>
              <a:t>I also invite you to peruse the following slides and links as an entertaining postscript, taking Thomas’s concepts into the 21</a:t>
            </a:r>
            <a:r>
              <a:rPr lang="en-US" baseline="30000" dirty="0" smtClean="0">
                <a:latin typeface="Chalkboard"/>
                <a:cs typeface="Chalkboard"/>
              </a:rPr>
              <a:t>st</a:t>
            </a:r>
            <a:r>
              <a:rPr lang="en-US" dirty="0" smtClean="0">
                <a:latin typeface="Chalkboard"/>
                <a:cs typeface="Chalkboard"/>
              </a:rPr>
              <a:t> century. . . .</a:t>
            </a:r>
            <a:endParaRPr lang="en-US" dirty="0">
              <a:latin typeface="Chalkboard"/>
              <a:cs typeface="Chalkboard"/>
            </a:endParaRPr>
          </a:p>
        </p:txBody>
      </p:sp>
    </p:spTree>
    <p:extLst>
      <p:ext uri="{BB962C8B-B14F-4D97-AF65-F5344CB8AC3E}">
        <p14:creationId xmlns:p14="http://schemas.microsoft.com/office/powerpoint/2010/main" val="105632043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nnOpera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730" y="3361349"/>
            <a:ext cx="2694010" cy="1516171"/>
          </a:xfrm>
          <a:prstGeom prst="rect">
            <a:avLst/>
          </a:prstGeom>
        </p:spPr>
      </p:pic>
      <p:pic>
        <p:nvPicPr>
          <p:cNvPr id="3" name="Picture 2" descr="MinnOpera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730" y="5049925"/>
            <a:ext cx="2694010" cy="1512303"/>
          </a:xfrm>
          <a:prstGeom prst="rect">
            <a:avLst/>
          </a:prstGeom>
        </p:spPr>
      </p:pic>
      <p:pic>
        <p:nvPicPr>
          <p:cNvPr id="5" name="Picture 4" descr="MinnOpera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5377" y="5045701"/>
            <a:ext cx="2695422" cy="1516527"/>
          </a:xfrm>
          <a:prstGeom prst="rect">
            <a:avLst/>
          </a:prstGeom>
        </p:spPr>
      </p:pic>
      <p:pic>
        <p:nvPicPr>
          <p:cNvPr id="6" name="Picture 5" descr="MinnOpera4.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0043" y="5045701"/>
            <a:ext cx="2691031" cy="1512303"/>
          </a:xfrm>
          <a:prstGeom prst="rect">
            <a:avLst/>
          </a:prstGeom>
        </p:spPr>
      </p:pic>
      <p:pic>
        <p:nvPicPr>
          <p:cNvPr id="7" name="Picture 6" descr="MinnOpera6.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66649" y="3365593"/>
            <a:ext cx="2687871" cy="1511927"/>
          </a:xfrm>
          <a:prstGeom prst="rect">
            <a:avLst/>
          </a:prstGeom>
        </p:spPr>
      </p:pic>
      <p:pic>
        <p:nvPicPr>
          <p:cNvPr id="8" name="Picture 7" descr="FDT 1907 -detail.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5332" y="211746"/>
            <a:ext cx="1275294" cy="1737836"/>
          </a:xfrm>
          <a:prstGeom prst="rect">
            <a:avLst/>
          </a:prstGeom>
        </p:spPr>
      </p:pic>
      <p:pic>
        <p:nvPicPr>
          <p:cNvPr id="9" name="Picture 8" descr="FDT 1916-detail.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08688" y="217633"/>
            <a:ext cx="2210998" cy="1731949"/>
          </a:xfrm>
          <a:prstGeom prst="rect">
            <a:avLst/>
          </a:prstGeom>
        </p:spPr>
      </p:pic>
      <p:sp>
        <p:nvSpPr>
          <p:cNvPr id="11" name="TextBox 10"/>
          <p:cNvSpPr txBox="1"/>
          <p:nvPr/>
        </p:nvSpPr>
        <p:spPr>
          <a:xfrm>
            <a:off x="4016359" y="64165"/>
            <a:ext cx="4732791" cy="1938992"/>
          </a:xfrm>
          <a:prstGeom prst="rect">
            <a:avLst/>
          </a:prstGeom>
          <a:noFill/>
        </p:spPr>
        <p:txBody>
          <a:bodyPr wrap="square" rtlCol="0">
            <a:spAutoFit/>
          </a:bodyPr>
          <a:lstStyle/>
          <a:p>
            <a:pPr algn="just"/>
            <a:r>
              <a:rPr lang="en-US" sz="2400" dirty="0" smtClean="0"/>
              <a:t>	T</a:t>
            </a:r>
            <a:r>
              <a:rPr lang="en-US" sz="1600" dirty="0" smtClean="0"/>
              <a:t>homas’s projection concepts live on—perhaps most excitingly in a production of Mozart’s </a:t>
            </a:r>
            <a:r>
              <a:rPr lang="en-US" sz="1600" i="1" dirty="0" smtClean="0"/>
              <a:t>The Magic Flute</a:t>
            </a:r>
            <a:r>
              <a:rPr lang="en-US" sz="1600" dirty="0" smtClean="0"/>
              <a:t>, an approach to the opera using interactive animation, conceived by Suzanne Andrade and Paul Barritt of 1927 (a multimedia performance group in the U.K.), staged with Barrie Kosky as  a  production  by  the</a:t>
            </a:r>
            <a:endParaRPr lang="en-US" sz="1600" dirty="0"/>
          </a:p>
        </p:txBody>
      </p:sp>
      <p:sp>
        <p:nvSpPr>
          <p:cNvPr id="4" name="TextBox 3"/>
          <p:cNvSpPr txBox="1"/>
          <p:nvPr/>
        </p:nvSpPr>
        <p:spPr>
          <a:xfrm>
            <a:off x="3217929" y="3365593"/>
            <a:ext cx="2722870" cy="50783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pl-PL" sz="900" dirty="0">
                <a:solidFill>
                  <a:schemeClr val="bg1"/>
                </a:solidFill>
              </a:rPr>
              <a:t>1927 ABOUT tab</a:t>
            </a:r>
            <a:r>
              <a:rPr lang="pl-PL" sz="900" dirty="0" smtClean="0">
                <a:solidFill>
                  <a:schemeClr val="bg1"/>
                </a:solidFill>
              </a:rPr>
              <a:t>:   </a:t>
            </a:r>
            <a:r>
              <a:rPr lang="pl-PL" sz="900" dirty="0" smtClean="0">
                <a:solidFill>
                  <a:schemeClr val="bg1"/>
                </a:solidFill>
                <a:hlinkClick r:id="rId9"/>
              </a:rPr>
              <a:t>https</a:t>
            </a:r>
            <a:r>
              <a:rPr lang="pl-PL" sz="900" dirty="0">
                <a:solidFill>
                  <a:schemeClr val="bg1"/>
                </a:solidFill>
                <a:hlinkClick r:id="rId9"/>
              </a:rPr>
              <a:t>://www.19-27.co.uk/1927</a:t>
            </a:r>
            <a:endParaRPr lang="pl-PL" sz="900" dirty="0">
              <a:solidFill>
                <a:schemeClr val="bg1"/>
              </a:solidFill>
            </a:endParaRPr>
          </a:p>
          <a:p>
            <a:pPr algn="ctr"/>
            <a:r>
              <a:rPr lang="pl-PL" sz="900" dirty="0" smtClean="0">
                <a:solidFill>
                  <a:schemeClr val="bg1"/>
                </a:solidFill>
              </a:rPr>
              <a:t>See </a:t>
            </a:r>
            <a:r>
              <a:rPr lang="pl-PL" sz="900" dirty="0">
                <a:solidFill>
                  <a:schemeClr val="bg1"/>
                </a:solidFill>
              </a:rPr>
              <a:t>also FILM and STAGE SHOWS tabs</a:t>
            </a:r>
            <a:r>
              <a:rPr lang="pl-PL" sz="900" dirty="0" smtClean="0">
                <a:solidFill>
                  <a:schemeClr val="bg1"/>
                </a:solidFill>
              </a:rPr>
              <a:t>.</a:t>
            </a:r>
            <a:endParaRPr lang="pl-PL" sz="900" dirty="0">
              <a:solidFill>
                <a:schemeClr val="bg1"/>
              </a:solidFill>
            </a:endParaRPr>
          </a:p>
        </p:txBody>
      </p:sp>
      <p:sp>
        <p:nvSpPr>
          <p:cNvPr id="12" name="TextBox 11"/>
          <p:cNvSpPr txBox="1"/>
          <p:nvPr/>
        </p:nvSpPr>
        <p:spPr>
          <a:xfrm>
            <a:off x="3217929" y="4245371"/>
            <a:ext cx="2722870" cy="63094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US" sz="900" dirty="0">
                <a:solidFill>
                  <a:schemeClr val="bg1"/>
                </a:solidFill>
              </a:rPr>
              <a:t>Christie Conover (Minnesota Opera singer) </a:t>
            </a:r>
          </a:p>
          <a:p>
            <a:pPr algn="ctr"/>
            <a:r>
              <a:rPr lang="en-US" sz="900" dirty="0">
                <a:solidFill>
                  <a:schemeClr val="bg1"/>
                </a:solidFill>
              </a:rPr>
              <a:t>“Behind the Scenes Magic Flute Rehearsals”</a:t>
            </a:r>
          </a:p>
          <a:p>
            <a:pPr algn="ctr"/>
            <a:r>
              <a:rPr lang="en-US" sz="900" dirty="0">
                <a:solidFill>
                  <a:schemeClr val="bg1"/>
                </a:solidFill>
              </a:rPr>
              <a:t>YouTube video post, 17 October 2015</a:t>
            </a:r>
          </a:p>
          <a:p>
            <a:pPr algn="ctr"/>
            <a:r>
              <a:rPr lang="en-US" sz="800" dirty="0">
                <a:hlinkClick r:id="rId10"/>
              </a:rPr>
              <a:t>https://www.youtube.com/watch?v=Z0U1DKOSazs</a:t>
            </a:r>
            <a:endParaRPr lang="en-US" sz="800" dirty="0"/>
          </a:p>
        </p:txBody>
      </p:sp>
      <p:sp>
        <p:nvSpPr>
          <p:cNvPr id="14" name="TextBox 13"/>
          <p:cNvSpPr txBox="1"/>
          <p:nvPr/>
        </p:nvSpPr>
        <p:spPr>
          <a:xfrm>
            <a:off x="288730" y="1993610"/>
            <a:ext cx="8460420" cy="1323439"/>
          </a:xfrm>
          <a:prstGeom prst="rect">
            <a:avLst/>
          </a:prstGeom>
          <a:noFill/>
        </p:spPr>
        <p:txBody>
          <a:bodyPr wrap="square" rtlCol="0">
            <a:spAutoFit/>
          </a:bodyPr>
          <a:lstStyle/>
          <a:p>
            <a:pPr algn="just"/>
            <a:r>
              <a:rPr lang="en-US" sz="1600" dirty="0" smtClean="0"/>
              <a:t>Komischen Oper </a:t>
            </a:r>
            <a:r>
              <a:rPr lang="en-US" sz="1600" dirty="0"/>
              <a:t>Berlin and the Deutschen Oper am Rhein, and subsequently reproduced internationally. As in Thomas’s design, a white background was used for projection, and performers appeared through the screen (here on turntables) or stood behind waist-high half-cylinders, similar to Thomas’s groundrows, which cleverly integrated the actors’s bodies with animated films.</a:t>
            </a:r>
          </a:p>
        </p:txBody>
      </p:sp>
    </p:spTree>
    <p:extLst>
      <p:ext uri="{BB962C8B-B14F-4D97-AF65-F5344CB8AC3E}">
        <p14:creationId xmlns:p14="http://schemas.microsoft.com/office/powerpoint/2010/main" val="313910308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nnOpera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673" y="2571857"/>
            <a:ext cx="3809388" cy="2142781"/>
          </a:xfrm>
          <a:prstGeom prst="rect">
            <a:avLst/>
          </a:prstGeom>
        </p:spPr>
      </p:pic>
      <p:pic>
        <p:nvPicPr>
          <p:cNvPr id="3" name="Picture 2" descr="MAGIC FLUTE-Berlin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6568" y="2558876"/>
            <a:ext cx="3832466" cy="2155762"/>
          </a:xfrm>
          <a:prstGeom prst="rect">
            <a:avLst/>
          </a:prstGeom>
        </p:spPr>
      </p:pic>
      <p:pic>
        <p:nvPicPr>
          <p:cNvPr id="5" name="Picture 4" descr="MinnOpera4.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151" y="4888673"/>
            <a:ext cx="2744227" cy="1542198"/>
          </a:xfrm>
          <a:prstGeom prst="rect">
            <a:avLst/>
          </a:prstGeom>
        </p:spPr>
      </p:pic>
      <p:pic>
        <p:nvPicPr>
          <p:cNvPr id="6" name="Picture 5" descr="MAGIC FLUTE-Berlin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92972" y="4888673"/>
            <a:ext cx="2741684" cy="1542197"/>
          </a:xfrm>
          <a:prstGeom prst="rect">
            <a:avLst/>
          </a:prstGeom>
        </p:spPr>
      </p:pic>
      <p:pic>
        <p:nvPicPr>
          <p:cNvPr id="7" name="Picture 6" descr="MAGIC FLUTE-Berlin3.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35837" y="4888673"/>
            <a:ext cx="2741684" cy="1542197"/>
          </a:xfrm>
          <a:prstGeom prst="rect">
            <a:avLst/>
          </a:prstGeom>
        </p:spPr>
      </p:pic>
      <p:pic>
        <p:nvPicPr>
          <p:cNvPr id="8" name="Picture 7" descr="FDT 1910-detail.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7151" y="360708"/>
            <a:ext cx="1262354" cy="1800958"/>
          </a:xfrm>
          <a:prstGeom prst="rect">
            <a:avLst/>
          </a:prstGeom>
        </p:spPr>
      </p:pic>
      <p:sp>
        <p:nvSpPr>
          <p:cNvPr id="4" name="TextBox 3"/>
          <p:cNvSpPr txBox="1"/>
          <p:nvPr/>
        </p:nvSpPr>
        <p:spPr>
          <a:xfrm>
            <a:off x="1756395" y="360708"/>
            <a:ext cx="7121126" cy="830997"/>
          </a:xfrm>
          <a:prstGeom prst="rect">
            <a:avLst/>
          </a:prstGeom>
          <a:noFill/>
        </p:spPr>
        <p:txBody>
          <a:bodyPr wrap="square" rtlCol="0">
            <a:spAutoFit/>
          </a:bodyPr>
          <a:lstStyle/>
          <a:p>
            <a:pPr algn="just"/>
            <a:r>
              <a:rPr lang="en-US" sz="1600" dirty="0" smtClean="0"/>
              <a:t>In these photos the </a:t>
            </a:r>
            <a:r>
              <a:rPr lang="en-US" sz="1600" dirty="0" smtClean="0"/>
              <a:t>half-cylinder projection surface </a:t>
            </a:r>
            <a:r>
              <a:rPr lang="en-US" sz="1600" dirty="0" smtClean="0"/>
              <a:t>is demonstrated </a:t>
            </a:r>
            <a:r>
              <a:rPr lang="en-US" sz="1600" dirty="0" smtClean="0"/>
              <a:t>at a Minnesota Opera lecture, and, in video stills, </a:t>
            </a:r>
            <a:r>
              <a:rPr lang="en-US" sz="1600" dirty="0" smtClean="0"/>
              <a:t>we see how this, </a:t>
            </a:r>
            <a:r>
              <a:rPr lang="en-US" sz="1600" dirty="0" smtClean="0"/>
              <a:t>the </a:t>
            </a:r>
            <a:r>
              <a:rPr lang="en-US" sz="1600" dirty="0" smtClean="0"/>
              <a:t>screen, </a:t>
            </a:r>
            <a:r>
              <a:rPr lang="en-US" sz="1600" dirty="0" smtClean="0"/>
              <a:t>and turntables were used in the German production.</a:t>
            </a:r>
            <a:endParaRPr lang="en-US" sz="1600" dirty="0"/>
          </a:p>
        </p:txBody>
      </p:sp>
      <p:sp>
        <p:nvSpPr>
          <p:cNvPr id="9" name="TextBox 8"/>
          <p:cNvSpPr txBox="1"/>
          <p:nvPr/>
        </p:nvSpPr>
        <p:spPr>
          <a:xfrm>
            <a:off x="1756395" y="1605422"/>
            <a:ext cx="2624666" cy="76944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US" sz="900" dirty="0">
                <a:solidFill>
                  <a:srgbClr val="302C24"/>
                </a:solidFill>
              </a:rPr>
              <a:t>Minnesota Opera</a:t>
            </a:r>
          </a:p>
          <a:p>
            <a:pPr algn="ctr"/>
            <a:r>
              <a:rPr lang="en-US" sz="900" dirty="0">
                <a:solidFill>
                  <a:srgbClr val="302C24"/>
                </a:solidFill>
              </a:rPr>
              <a:t>“Behind the Scenes Magic Flute Rehearsals”</a:t>
            </a:r>
          </a:p>
          <a:p>
            <a:pPr algn="ctr"/>
            <a:r>
              <a:rPr lang="en-US" sz="900" dirty="0">
                <a:solidFill>
                  <a:srgbClr val="302C24"/>
                </a:solidFill>
              </a:rPr>
              <a:t>YouTube video post, 7 April 2014</a:t>
            </a:r>
          </a:p>
          <a:p>
            <a:pPr algn="ctr"/>
            <a:r>
              <a:rPr lang="en-US" sz="800" u="sng" dirty="0">
                <a:solidFill>
                  <a:srgbClr val="302C24"/>
                </a:solidFill>
                <a:hlinkClick r:id="rId8"/>
              </a:rPr>
              <a:t>https://www.youtube.com/watch?v=QpgI_opQG-4</a:t>
            </a:r>
            <a:endParaRPr lang="en-US" sz="800" dirty="0">
              <a:solidFill>
                <a:srgbClr val="302C24"/>
              </a:solidFill>
            </a:endParaRPr>
          </a:p>
          <a:p>
            <a:pPr algn="ctr"/>
            <a:r>
              <a:rPr lang="en-US" sz="900" dirty="0" smtClean="0">
                <a:solidFill>
                  <a:srgbClr val="302C24"/>
                </a:solidFill>
              </a:rPr>
              <a:t>For demonstrations, s</a:t>
            </a:r>
            <a:r>
              <a:rPr lang="en-US" sz="900" dirty="0" smtClean="0">
                <a:solidFill>
                  <a:srgbClr val="302C24"/>
                </a:solidFill>
              </a:rPr>
              <a:t>ee 49:40-58:00</a:t>
            </a:r>
          </a:p>
        </p:txBody>
      </p:sp>
      <p:sp>
        <p:nvSpPr>
          <p:cNvPr id="12" name="TextBox 11"/>
          <p:cNvSpPr txBox="1"/>
          <p:nvPr/>
        </p:nvSpPr>
        <p:spPr>
          <a:xfrm>
            <a:off x="5938131" y="1359200"/>
            <a:ext cx="2570903" cy="101566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US" sz="900" dirty="0">
                <a:solidFill>
                  <a:srgbClr val="302C24"/>
                </a:solidFill>
              </a:rPr>
              <a:t>Deutsche Opera am Rhein</a:t>
            </a:r>
          </a:p>
          <a:p>
            <a:pPr algn="ctr"/>
            <a:r>
              <a:rPr lang="en-US" sz="900" dirty="0">
                <a:solidFill>
                  <a:srgbClr val="302C24"/>
                </a:solidFill>
              </a:rPr>
              <a:t>“Die Zauberflöte”</a:t>
            </a:r>
          </a:p>
          <a:p>
            <a:pPr algn="ctr"/>
            <a:r>
              <a:rPr lang="en-US" sz="900" dirty="0">
                <a:solidFill>
                  <a:srgbClr val="302C24"/>
                </a:solidFill>
              </a:rPr>
              <a:t>YouTube video post, 16 December 2013</a:t>
            </a:r>
          </a:p>
          <a:p>
            <a:pPr algn="ctr"/>
            <a:r>
              <a:rPr lang="en-US" sz="900" dirty="0">
                <a:solidFill>
                  <a:srgbClr val="302C24"/>
                </a:solidFill>
              </a:rPr>
              <a:t>Commentary by Barrie Kosky</a:t>
            </a:r>
          </a:p>
          <a:p>
            <a:pPr algn="ctr"/>
            <a:r>
              <a:rPr lang="en-US" sz="800" dirty="0">
                <a:solidFill>
                  <a:srgbClr val="302C24"/>
                </a:solidFill>
                <a:hlinkClick r:id="rId9"/>
              </a:rPr>
              <a:t>https://www.youtube.com/watch?v=i-XEFUImCJ8&amp;list=PLQpAZ9J3wEsnycMWs-iHBhgnuqSWH7DsS</a:t>
            </a:r>
            <a:endParaRPr lang="en-US" sz="800" dirty="0">
              <a:solidFill>
                <a:srgbClr val="302C24"/>
              </a:solidFill>
            </a:endParaRPr>
          </a:p>
        </p:txBody>
      </p:sp>
    </p:spTree>
    <p:extLst>
      <p:ext uri="{BB962C8B-B14F-4D97-AF65-F5344CB8AC3E}">
        <p14:creationId xmlns:p14="http://schemas.microsoft.com/office/powerpoint/2010/main" val="302986527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nnOpera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3786" y="991572"/>
            <a:ext cx="4657691" cy="2619951"/>
          </a:xfrm>
          <a:prstGeom prst="rect">
            <a:avLst/>
          </a:prstGeom>
        </p:spPr>
      </p:pic>
      <p:pic>
        <p:nvPicPr>
          <p:cNvPr id="5" name="Picture 4" descr="Lobster No. 1-Kliegl.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136" y="181871"/>
            <a:ext cx="1953248" cy="1619402"/>
          </a:xfrm>
          <a:prstGeom prst="rect">
            <a:avLst/>
          </a:prstGeom>
        </p:spPr>
      </p:pic>
      <p:pic>
        <p:nvPicPr>
          <p:cNvPr id="8" name="Picture 7" descr="MAGIC FLUTE-Berlin5.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074" y="4441978"/>
            <a:ext cx="3668687" cy="2061726"/>
          </a:xfrm>
          <a:prstGeom prst="rect">
            <a:avLst/>
          </a:prstGeom>
        </p:spPr>
      </p:pic>
      <p:pic>
        <p:nvPicPr>
          <p:cNvPr id="9" name="Picture 8" descr="MAGIC FLUTE-Berlin6.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58153" y="5086664"/>
            <a:ext cx="2663324" cy="1498120"/>
          </a:xfrm>
          <a:prstGeom prst="rect">
            <a:avLst/>
          </a:prstGeom>
        </p:spPr>
      </p:pic>
      <p:pic>
        <p:nvPicPr>
          <p:cNvPr id="10" name="Picture 9" descr="MAGIC FLUTE-Berlin7.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24031" y="4194009"/>
            <a:ext cx="2663323" cy="1498119"/>
          </a:xfrm>
          <a:prstGeom prst="rect">
            <a:avLst/>
          </a:prstGeom>
        </p:spPr>
      </p:pic>
      <p:pic>
        <p:nvPicPr>
          <p:cNvPr id="4" name="Picture 3" descr="The Spider's Web-Kliegl.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52913" y="991572"/>
            <a:ext cx="2008848" cy="1619402"/>
          </a:xfrm>
          <a:prstGeom prst="rect">
            <a:avLst/>
          </a:prstGeom>
        </p:spPr>
      </p:pic>
      <p:sp>
        <p:nvSpPr>
          <p:cNvPr id="7" name="TextBox 6"/>
          <p:cNvSpPr txBox="1"/>
          <p:nvPr/>
        </p:nvSpPr>
        <p:spPr>
          <a:xfrm>
            <a:off x="2729611" y="265841"/>
            <a:ext cx="5033097" cy="338554"/>
          </a:xfrm>
          <a:prstGeom prst="rect">
            <a:avLst/>
          </a:prstGeom>
          <a:noFill/>
        </p:spPr>
        <p:txBody>
          <a:bodyPr wrap="square" rtlCol="0">
            <a:spAutoFit/>
          </a:bodyPr>
          <a:lstStyle/>
          <a:p>
            <a:pPr algn="ctr"/>
            <a:r>
              <a:rPr lang="en-US" sz="1600" dirty="0" smtClean="0"/>
              <a:t>Techniques from “pose slides” also were employed.</a:t>
            </a:r>
            <a:endParaRPr lang="en-US" sz="1600" dirty="0"/>
          </a:p>
        </p:txBody>
      </p:sp>
      <p:sp>
        <p:nvSpPr>
          <p:cNvPr id="3" name="TextBox 2"/>
          <p:cNvSpPr txBox="1"/>
          <p:nvPr/>
        </p:nvSpPr>
        <p:spPr>
          <a:xfrm>
            <a:off x="393074" y="2380417"/>
            <a:ext cx="2428993" cy="135421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US" sz="900" dirty="0">
                <a:solidFill>
                  <a:schemeClr val="bg1"/>
                </a:solidFill>
              </a:rPr>
              <a:t>“A Lobster” [#1] and  “The Spider’s Web”</a:t>
            </a:r>
          </a:p>
          <a:p>
            <a:pPr algn="ctr"/>
            <a:r>
              <a:rPr lang="en-US" sz="900" dirty="0">
                <a:solidFill>
                  <a:schemeClr val="bg1"/>
                </a:solidFill>
              </a:rPr>
              <a:t>pose slides, 1890</a:t>
            </a:r>
          </a:p>
          <a:p>
            <a:pPr algn="just"/>
            <a:r>
              <a:rPr lang="en-US" sz="800" dirty="0">
                <a:solidFill>
                  <a:schemeClr val="bg1"/>
                </a:solidFill>
              </a:rPr>
              <a:t>The Ohio State University. Jerome Lawrence and Robert E. Lee Theatre Research Institute. Joel E. Rubin Collection. Glass magic lantern slides. Hand-painted Kliegl Bros. “pose” slides. JOR.3.2.33. Slide A77, and JOR.3.2.66. Slide F10.</a:t>
            </a:r>
          </a:p>
          <a:p>
            <a:pPr algn="ctr"/>
            <a:r>
              <a:rPr lang="en-US" sz="800" dirty="0">
                <a:solidFill>
                  <a:schemeClr val="bg1"/>
                </a:solidFill>
                <a:hlinkClick r:id="rId9"/>
              </a:rPr>
              <a:t>https://kb.osu.edu/handle/1811/</a:t>
            </a:r>
            <a:r>
              <a:rPr lang="en-US" sz="800" dirty="0" smtClean="0">
                <a:solidFill>
                  <a:schemeClr val="bg1"/>
                </a:solidFill>
                <a:hlinkClick r:id="rId9"/>
              </a:rPr>
              <a:t>56678</a:t>
            </a:r>
            <a:endParaRPr lang="en-US" sz="800" dirty="0">
              <a:solidFill>
                <a:schemeClr val="bg1"/>
              </a:solidFill>
            </a:endParaRPr>
          </a:p>
          <a:p>
            <a:pPr algn="ctr"/>
            <a:r>
              <a:rPr lang="en-US" sz="800" dirty="0" smtClean="0">
                <a:solidFill>
                  <a:schemeClr val="bg1"/>
                </a:solidFill>
              </a:rPr>
              <a:t>and </a:t>
            </a:r>
            <a:endParaRPr lang="en-US" sz="800" dirty="0">
              <a:solidFill>
                <a:schemeClr val="bg1"/>
              </a:solidFill>
            </a:endParaRPr>
          </a:p>
          <a:p>
            <a:pPr algn="ctr"/>
            <a:r>
              <a:rPr lang="en-US" sz="800" dirty="0" smtClean="0">
                <a:solidFill>
                  <a:schemeClr val="bg1"/>
                </a:solidFill>
                <a:hlinkClick r:id="rId10"/>
              </a:rPr>
              <a:t>https://kb.osu.edu/handle/1811/56728</a:t>
            </a:r>
            <a:endParaRPr lang="en-US" sz="800" dirty="0">
              <a:solidFill>
                <a:schemeClr val="bg1"/>
              </a:solidFill>
            </a:endParaRPr>
          </a:p>
        </p:txBody>
      </p:sp>
    </p:spTree>
    <p:extLst>
      <p:ext uri="{BB962C8B-B14F-4D97-AF65-F5344CB8AC3E}">
        <p14:creationId xmlns:p14="http://schemas.microsoft.com/office/powerpoint/2010/main" val="332482322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nnOpera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9461" y="226442"/>
            <a:ext cx="1766562" cy="993691"/>
          </a:xfrm>
          <a:prstGeom prst="rect">
            <a:avLst/>
          </a:prstGeom>
        </p:spPr>
      </p:pic>
      <p:pic>
        <p:nvPicPr>
          <p:cNvPr id="3" name="Picture 2" descr="MinnOpera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7590" y="991024"/>
            <a:ext cx="1766563" cy="993691"/>
          </a:xfrm>
          <a:prstGeom prst="rect">
            <a:avLst/>
          </a:prstGeom>
        </p:spPr>
      </p:pic>
      <p:pic>
        <p:nvPicPr>
          <p:cNvPr id="5" name="Picture 4" descr="MinnOpera1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1582" y="1714371"/>
            <a:ext cx="1766563" cy="993691"/>
          </a:xfrm>
          <a:prstGeom prst="rect">
            <a:avLst/>
          </a:prstGeom>
        </p:spPr>
      </p:pic>
      <p:pic>
        <p:nvPicPr>
          <p:cNvPr id="6" name="Picture 5" descr="MinnOpera1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18173" y="2446781"/>
            <a:ext cx="1766561" cy="993691"/>
          </a:xfrm>
          <a:prstGeom prst="rect">
            <a:avLst/>
          </a:prstGeom>
        </p:spPr>
      </p:pic>
      <p:pic>
        <p:nvPicPr>
          <p:cNvPr id="7" name="Picture 6" descr="MAGIC FLUTE-Berlin4.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4665" y="3174479"/>
            <a:ext cx="3034089" cy="1694033"/>
          </a:xfrm>
          <a:prstGeom prst="rect">
            <a:avLst/>
          </a:prstGeom>
        </p:spPr>
      </p:pic>
      <p:sp>
        <p:nvSpPr>
          <p:cNvPr id="8" name="TextBox 7"/>
          <p:cNvSpPr txBox="1"/>
          <p:nvPr/>
        </p:nvSpPr>
        <p:spPr>
          <a:xfrm>
            <a:off x="324665" y="127526"/>
            <a:ext cx="6388192" cy="2800766"/>
          </a:xfrm>
          <a:prstGeom prst="rect">
            <a:avLst/>
          </a:prstGeom>
          <a:noFill/>
        </p:spPr>
        <p:txBody>
          <a:bodyPr wrap="square" rtlCol="0">
            <a:spAutoFit/>
          </a:bodyPr>
          <a:lstStyle/>
          <a:p>
            <a:pPr algn="just"/>
            <a:r>
              <a:rPr lang="en-US" sz="2400" dirty="0" smtClean="0"/>
              <a:t>	H</a:t>
            </a:r>
            <a:r>
              <a:rPr lang="en-US" sz="1600" dirty="0" smtClean="0"/>
              <a:t>ere, an audience volunteer at the Minnesota Opera’s lecture is shown how the singers learned the timing and body placement to “interact” with animated characters.  </a:t>
            </a:r>
            <a:r>
              <a:rPr lang="en-US" sz="1600" dirty="0" smtClean="0"/>
              <a:t>Frank</a:t>
            </a:r>
          </a:p>
          <a:p>
            <a:pPr algn="just"/>
            <a:r>
              <a:rPr lang="en-US" sz="1600" dirty="0" smtClean="0"/>
              <a:t>Thomas mentioned </a:t>
            </a:r>
            <a:r>
              <a:rPr lang="en-US" sz="1600" dirty="0" smtClean="0"/>
              <a:t>an  idea for  a  “Moving </a:t>
            </a:r>
            <a:r>
              <a:rPr lang="en-US" sz="1600" dirty="0" smtClean="0"/>
              <a:t>Picture</a:t>
            </a:r>
          </a:p>
          <a:p>
            <a:pPr algn="just"/>
            <a:r>
              <a:rPr lang="en-US" sz="1600" dirty="0" smtClean="0"/>
              <a:t>Comedy effect </a:t>
            </a:r>
            <a:r>
              <a:rPr lang="en-US" sz="1600" dirty="0" smtClean="0"/>
              <a:t>. . . With a dancing comedian” and </a:t>
            </a:r>
            <a:endParaRPr lang="en-US" sz="1600" dirty="0" smtClean="0"/>
          </a:p>
          <a:p>
            <a:pPr algn="just"/>
            <a:r>
              <a:rPr lang="en-US" sz="1600" dirty="0" smtClean="0"/>
              <a:t>live </a:t>
            </a:r>
            <a:r>
              <a:rPr lang="en-US" sz="1600" dirty="0" smtClean="0"/>
              <a:t>chorus </a:t>
            </a:r>
            <a:r>
              <a:rPr lang="en-US" sz="1600" dirty="0" smtClean="0"/>
              <a:t>in </a:t>
            </a:r>
            <a:r>
              <a:rPr lang="en-US" sz="1600" dirty="0" smtClean="0"/>
              <a:t>a  letter  to  J.J.  Shubert  </a:t>
            </a:r>
            <a:endParaRPr lang="en-US" sz="1600" dirty="0" smtClean="0"/>
          </a:p>
          <a:p>
            <a:pPr algn="just"/>
            <a:r>
              <a:rPr lang="en-US" sz="1600" dirty="0"/>
              <a:t>d</a:t>
            </a:r>
            <a:r>
              <a:rPr lang="en-US" sz="1600" dirty="0" smtClean="0"/>
              <a:t>ated 4 </a:t>
            </a:r>
            <a:r>
              <a:rPr lang="en-US" sz="1600" dirty="0" smtClean="0"/>
              <a:t>January 1917 (Shubert Archive).</a:t>
            </a:r>
          </a:p>
          <a:p>
            <a:pPr algn="just"/>
            <a:r>
              <a:rPr lang="en-US" sz="1600" dirty="0"/>
              <a:t>	</a:t>
            </a:r>
            <a:r>
              <a:rPr lang="en-US" sz="2400" dirty="0" smtClean="0"/>
              <a:t>A</a:t>
            </a:r>
            <a:r>
              <a:rPr lang="en-US" sz="1600" dirty="0" smtClean="0"/>
              <a:t> number of interactive</a:t>
            </a:r>
          </a:p>
          <a:p>
            <a:pPr algn="just"/>
            <a:r>
              <a:rPr lang="en-US" sz="1600" dirty="0"/>
              <a:t>m</a:t>
            </a:r>
            <a:r>
              <a:rPr lang="en-US" sz="1600" dirty="0" smtClean="0"/>
              <a:t>ultimedia acts involving</a:t>
            </a:r>
          </a:p>
          <a:p>
            <a:pPr algn="just"/>
            <a:r>
              <a:rPr lang="en-US" sz="1600" dirty="0"/>
              <a:t>l</a:t>
            </a:r>
            <a:r>
              <a:rPr lang="en-US" sz="1600" dirty="0" smtClean="0"/>
              <a:t>ive  actors  and  filmed </a:t>
            </a:r>
            <a:endParaRPr lang="en-US" sz="1600" dirty="0"/>
          </a:p>
        </p:txBody>
      </p:sp>
      <p:sp>
        <p:nvSpPr>
          <p:cNvPr id="9" name="TextBox 8"/>
          <p:cNvSpPr txBox="1"/>
          <p:nvPr/>
        </p:nvSpPr>
        <p:spPr>
          <a:xfrm>
            <a:off x="6821714" y="2821214"/>
            <a:ext cx="184666" cy="369332"/>
          </a:xfrm>
          <a:prstGeom prst="rect">
            <a:avLst/>
          </a:prstGeom>
          <a:noFill/>
        </p:spPr>
        <p:txBody>
          <a:bodyPr wrap="none" rtlCol="0">
            <a:spAutoFit/>
          </a:bodyPr>
          <a:lstStyle/>
          <a:p>
            <a:endParaRPr lang="en-US" dirty="0"/>
          </a:p>
        </p:txBody>
      </p:sp>
      <p:sp>
        <p:nvSpPr>
          <p:cNvPr id="11" name="Rectangle 10"/>
          <p:cNvSpPr/>
          <p:nvPr/>
        </p:nvSpPr>
        <p:spPr>
          <a:xfrm>
            <a:off x="324665" y="5015452"/>
            <a:ext cx="8394991" cy="1569660"/>
          </a:xfrm>
          <a:prstGeom prst="rect">
            <a:avLst/>
          </a:prstGeom>
        </p:spPr>
        <p:txBody>
          <a:bodyPr wrap="square">
            <a:spAutoFit/>
          </a:bodyPr>
          <a:lstStyle/>
          <a:p>
            <a:pPr algn="just"/>
            <a:r>
              <a:rPr lang="en-US" sz="1600" dirty="0" smtClean="0"/>
              <a:t>Komic</a:t>
            </a:r>
            <a:r>
              <a:rPr lang="en-US" sz="1600" dirty="0" smtClean="0"/>
              <a:t> </a:t>
            </a:r>
            <a:r>
              <a:rPr lang="en-US" sz="1600" dirty="0"/>
              <a:t>Pictures/Mutual</a:t>
            </a:r>
            <a:r>
              <a:rPr lang="en-US" sz="1600" dirty="0" smtClean="0"/>
              <a:t>), as well as </a:t>
            </a:r>
            <a:r>
              <a:rPr lang="en-US" sz="1600" dirty="0"/>
              <a:t>Winsor McCay’s interaction with Gertie the Dinosaur (1914). </a:t>
            </a:r>
            <a:r>
              <a:rPr lang="en-US" sz="1600" dirty="0" smtClean="0"/>
              <a:t>In 1925, </a:t>
            </a:r>
            <a:r>
              <a:rPr lang="en-US" sz="1600" dirty="0"/>
              <a:t>Max Fleischer’s daughter, Ruth, performed in </a:t>
            </a:r>
            <a:r>
              <a:rPr lang="en-US" sz="1600" dirty="0" smtClean="0"/>
              <a:t>an “Out of the Inkwell”-style dance </a:t>
            </a:r>
            <a:r>
              <a:rPr lang="en-US" sz="1600" dirty="0"/>
              <a:t>act at New York movie </a:t>
            </a:r>
            <a:r>
              <a:rPr lang="en-US" sz="1600" dirty="0" smtClean="0"/>
              <a:t>theatres, animated by her father, that showed her giving a Charleston lesson to him and Ko-Ko the Clown (“Ko-Ko Steps Out,” Red Seal).</a:t>
            </a:r>
          </a:p>
          <a:p>
            <a:pPr algn="just"/>
            <a:endParaRPr lang="en-US" sz="1600" dirty="0" smtClean="0"/>
          </a:p>
          <a:p>
            <a:pPr algn="ctr"/>
            <a:r>
              <a:rPr lang="en-US" sz="1600" i="1" dirty="0" smtClean="0"/>
              <a:t>**FINIS**</a:t>
            </a:r>
            <a:endParaRPr lang="en-US" sz="1600" i="1" dirty="0"/>
          </a:p>
        </p:txBody>
      </p:sp>
      <p:sp>
        <p:nvSpPr>
          <p:cNvPr id="14" name="TextBox 13"/>
          <p:cNvSpPr txBox="1"/>
          <p:nvPr/>
        </p:nvSpPr>
        <p:spPr>
          <a:xfrm>
            <a:off x="3482004" y="3522433"/>
            <a:ext cx="5237652" cy="1569660"/>
          </a:xfrm>
          <a:prstGeom prst="rect">
            <a:avLst/>
          </a:prstGeom>
          <a:noFill/>
        </p:spPr>
        <p:txBody>
          <a:bodyPr wrap="square" rtlCol="0">
            <a:spAutoFit/>
          </a:bodyPr>
          <a:lstStyle/>
          <a:p>
            <a:pPr algn="just"/>
            <a:r>
              <a:rPr lang="en-US" sz="1600" dirty="0" smtClean="0"/>
              <a:t>characters </a:t>
            </a:r>
            <a:r>
              <a:rPr lang="en-US" sz="1600" dirty="0"/>
              <a:t>were seen internationally, first in the early 1900s in vaudeville and music hall acts, then as a cluster of performances in the mid-1910s. Hand-drawn animated characters </a:t>
            </a:r>
            <a:r>
              <a:rPr lang="en-US" sz="1600" dirty="0" smtClean="0"/>
              <a:t>were introduced to multimedia acts, </a:t>
            </a:r>
            <a:r>
              <a:rPr lang="en-US" sz="1600" dirty="0"/>
              <a:t>including Victor Forsythe’s Flooey and Axel in  an   El  Ropo  cigar   sequence   used  by  a  </a:t>
            </a:r>
            <a:r>
              <a:rPr lang="en-US" sz="1600" dirty="0" smtClean="0"/>
              <a:t>comedian (1915,</a:t>
            </a:r>
            <a:endParaRPr lang="en-US" sz="1600" dirty="0"/>
          </a:p>
        </p:txBody>
      </p:sp>
    </p:spTree>
    <p:extLst>
      <p:ext uri="{BB962C8B-B14F-4D97-AF65-F5344CB8AC3E}">
        <p14:creationId xmlns:p14="http://schemas.microsoft.com/office/powerpoint/2010/main" val="34483776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4928" y="625478"/>
            <a:ext cx="2022646" cy="2308324"/>
          </a:xfrm>
          <a:prstGeom prst="rect">
            <a:avLst/>
          </a:prstGeom>
          <a:noFill/>
        </p:spPr>
        <p:txBody>
          <a:bodyPr wrap="square" rtlCol="0">
            <a:spAutoFit/>
          </a:bodyPr>
          <a:lstStyle/>
          <a:p>
            <a:pPr algn="just"/>
            <a:r>
              <a:rPr lang="en-US" sz="1600" dirty="0"/>
              <a:t>A</a:t>
            </a:r>
            <a:r>
              <a:rPr lang="en-US" sz="1600" dirty="0" smtClean="0"/>
              <a:t>fter World War I, he identified his business more directly—producing “Motion Picture Stage Effects”—and described his “Kinetoscenes.”          	              </a:t>
            </a:r>
            <a:r>
              <a:rPr lang="en-US" sz="1600" dirty="0" smtClean="0">
                <a:solidFill>
                  <a:srgbClr val="FFFF00"/>
                </a:solidFill>
                <a:sym typeface="Wingdings"/>
              </a:rPr>
              <a:t></a:t>
            </a:r>
            <a:endParaRPr lang="en-US" sz="1600" dirty="0">
              <a:solidFill>
                <a:srgbClr val="FFFF00"/>
              </a:solidFill>
            </a:endParaRPr>
          </a:p>
        </p:txBody>
      </p:sp>
      <p:sp>
        <p:nvSpPr>
          <p:cNvPr id="6" name="TextBox 5"/>
          <p:cNvSpPr txBox="1"/>
          <p:nvPr/>
        </p:nvSpPr>
        <p:spPr>
          <a:xfrm>
            <a:off x="722767" y="4032775"/>
            <a:ext cx="7821793" cy="1569660"/>
          </a:xfrm>
          <a:prstGeom prst="rect">
            <a:avLst/>
          </a:prstGeom>
          <a:noFill/>
        </p:spPr>
        <p:txBody>
          <a:bodyPr wrap="square" rtlCol="0">
            <a:spAutoFit/>
          </a:bodyPr>
          <a:lstStyle/>
          <a:p>
            <a:pPr algn="just"/>
            <a:r>
              <a:rPr lang="en-US" sz="1600" dirty="0" smtClean="0"/>
              <a:t>Just as the Motion Picture Patents Company and its associated distribution agencies were forming—and just as, in the United States, the members of these companies were withdrawing from the modest sideline business of making films to be integrated multimedially with stage performances—Frank D. Thomas and his professional partner, George Layton, established their “motion picture stage effects” business after collaborating on similar work with Edwin S. Porter at Edison Studios. </a:t>
            </a:r>
            <a:endParaRPr lang="en-US" sz="1600" dirty="0"/>
          </a:p>
        </p:txBody>
      </p:sp>
      <p:sp>
        <p:nvSpPr>
          <p:cNvPr id="7" name="Rectangle 6"/>
          <p:cNvSpPr/>
          <p:nvPr/>
        </p:nvSpPr>
        <p:spPr>
          <a:xfrm>
            <a:off x="6591707" y="3338250"/>
            <a:ext cx="2206522" cy="228343"/>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a:t>Used with </a:t>
            </a:r>
            <a:r>
              <a:rPr lang="en-US" sz="800" dirty="0" smtClean="0"/>
              <a:t>permission</a:t>
            </a:r>
            <a:r>
              <a:rPr lang="en-US" sz="800" dirty="0"/>
              <a:t> </a:t>
            </a:r>
            <a:r>
              <a:rPr lang="en-US" sz="800" dirty="0" smtClean="0"/>
              <a:t>of the Shubert Archive </a:t>
            </a:r>
            <a:endParaRPr lang="en-US" sz="800" dirty="0"/>
          </a:p>
        </p:txBody>
      </p:sp>
      <p:pic>
        <p:nvPicPr>
          <p:cNvPr id="2" name="Picture 1" descr="FDT-4.jpg"/>
          <p:cNvPicPr>
            <a:picLocks noChangeAspect="1"/>
          </p:cNvPicPr>
          <p:nvPr/>
        </p:nvPicPr>
        <p:blipFill rotWithShape="1">
          <a:blip r:embed="rId2">
            <a:extLst>
              <a:ext uri="{28A0092B-C50C-407E-A947-70E740481C1C}">
                <a14:useLocalDpi xmlns:a14="http://schemas.microsoft.com/office/drawing/2010/main" val="0"/>
              </a:ext>
            </a:extLst>
          </a:blip>
          <a:srcRect r="813"/>
          <a:stretch/>
        </p:blipFill>
        <p:spPr>
          <a:xfrm>
            <a:off x="2390065" y="625478"/>
            <a:ext cx="6408164" cy="2712772"/>
          </a:xfrm>
          <a:prstGeom prst="rect">
            <a:avLst/>
          </a:prstGeom>
        </p:spPr>
      </p:pic>
    </p:spTree>
    <p:extLst>
      <p:ext uri="{BB962C8B-B14F-4D97-AF65-F5344CB8AC3E}">
        <p14:creationId xmlns:p14="http://schemas.microsoft.com/office/powerpoint/2010/main" val="169693433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KING OF DETECTIVES murd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4843" y="566891"/>
            <a:ext cx="3240065" cy="2430048"/>
          </a:xfrm>
          <a:prstGeom prst="rect">
            <a:avLst/>
          </a:prstGeom>
        </p:spPr>
      </p:pic>
      <p:pic>
        <p:nvPicPr>
          <p:cNvPr id="4" name="Picture 3" descr="Drawing L'AIGL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156" y="3113248"/>
            <a:ext cx="2115265" cy="3288638"/>
          </a:xfrm>
          <a:prstGeom prst="rect">
            <a:avLst/>
          </a:prstGeom>
        </p:spPr>
      </p:pic>
      <p:sp>
        <p:nvSpPr>
          <p:cNvPr id="16" name="Rectangle 15"/>
          <p:cNvSpPr/>
          <p:nvPr/>
        </p:nvSpPr>
        <p:spPr>
          <a:xfrm>
            <a:off x="7450667" y="289892"/>
            <a:ext cx="1541921" cy="1317414"/>
          </a:xfrm>
          <a:prstGeom prst="rect">
            <a:avLst/>
          </a:prstGeom>
          <a:solidFill>
            <a:srgbClr val="302C2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descr="KING OF DETECTIVES-EVENING STAR (Wash., DC) 8 Aug, p. 2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8230" y="399006"/>
            <a:ext cx="1401704" cy="1125051"/>
          </a:xfrm>
          <a:prstGeom prst="rect">
            <a:avLst/>
          </a:prstGeom>
        </p:spPr>
      </p:pic>
      <p:sp>
        <p:nvSpPr>
          <p:cNvPr id="7" name="TextBox 6"/>
          <p:cNvSpPr txBox="1"/>
          <p:nvPr/>
        </p:nvSpPr>
        <p:spPr>
          <a:xfrm>
            <a:off x="476226" y="566891"/>
            <a:ext cx="4464360" cy="2185213"/>
          </a:xfrm>
          <a:prstGeom prst="rect">
            <a:avLst/>
          </a:prstGeom>
          <a:noFill/>
        </p:spPr>
        <p:txBody>
          <a:bodyPr wrap="square" rtlCol="0">
            <a:spAutoFit/>
          </a:bodyPr>
          <a:lstStyle/>
          <a:p>
            <a:pPr algn="just"/>
            <a:r>
              <a:rPr lang="en-US" sz="1600" dirty="0"/>
              <a:t>	</a:t>
            </a:r>
            <a:r>
              <a:rPr lang="en-US" sz="2400" dirty="0" smtClean="0"/>
              <a:t>S</a:t>
            </a:r>
            <a:r>
              <a:rPr lang="en-US" sz="1600" dirty="0" smtClean="0"/>
              <a:t>o </a:t>
            </a:r>
            <a:r>
              <a:rPr lang="en-US" sz="1600" dirty="0"/>
              <a:t>far, I have counted over one hundred specialty films made internationally between 1896 and 1908 for theatrical artists and producers. Variously, these were inserted between live action scenes in melodramas and musical revues, used as moving-picture background scenery, </a:t>
            </a:r>
            <a:r>
              <a:rPr lang="en-US" sz="1600" dirty="0" smtClean="0"/>
              <a:t>played a role </a:t>
            </a:r>
            <a:r>
              <a:rPr lang="en-US" sz="1600" dirty="0"/>
              <a:t>in </a:t>
            </a:r>
            <a:r>
              <a:rPr lang="en-US" sz="1600" dirty="0" smtClean="0"/>
              <a:t>dramatic court </a:t>
            </a:r>
            <a:r>
              <a:rPr lang="en-US" sz="1600" dirty="0"/>
              <a:t>room and music hall scenes, </a:t>
            </a:r>
          </a:p>
        </p:txBody>
      </p:sp>
      <p:sp>
        <p:nvSpPr>
          <p:cNvPr id="15" name="Rectangle 14"/>
          <p:cNvSpPr/>
          <p:nvPr/>
        </p:nvSpPr>
        <p:spPr>
          <a:xfrm>
            <a:off x="3205061" y="5866733"/>
            <a:ext cx="4245606" cy="708085"/>
          </a:xfrm>
          <a:prstGeom prst="rect">
            <a:avLst/>
          </a:prstGeom>
          <a:solidFill>
            <a:srgbClr val="302C2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3" name="Picture 12" descr="Pantzer clip-VARIETY 14 Sep 1907.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2953" y="5963854"/>
            <a:ext cx="3863711" cy="513844"/>
          </a:xfrm>
          <a:prstGeom prst="rect">
            <a:avLst/>
          </a:prstGeom>
        </p:spPr>
      </p:pic>
      <p:pic>
        <p:nvPicPr>
          <p:cNvPr id="11" name="Picture 10" descr="Pantzer caricature-SF CALL 26 Nov 1906.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74953" y="3254364"/>
            <a:ext cx="1499129" cy="3061959"/>
          </a:xfrm>
          <a:prstGeom prst="rect">
            <a:avLst/>
          </a:prstGeom>
        </p:spPr>
      </p:pic>
      <p:sp>
        <p:nvSpPr>
          <p:cNvPr id="14" name="Rectangle 13"/>
          <p:cNvSpPr/>
          <p:nvPr/>
        </p:nvSpPr>
        <p:spPr>
          <a:xfrm>
            <a:off x="1983243" y="4911887"/>
            <a:ext cx="3659233" cy="1259472"/>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descr="L'AIGLON-THE ERA 12 May 1900.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88391" y="5007336"/>
            <a:ext cx="3453297" cy="1032986"/>
          </a:xfrm>
          <a:prstGeom prst="rect">
            <a:avLst/>
          </a:prstGeom>
        </p:spPr>
      </p:pic>
      <p:sp>
        <p:nvSpPr>
          <p:cNvPr id="17" name="TextBox 16"/>
          <p:cNvSpPr txBox="1"/>
          <p:nvPr/>
        </p:nvSpPr>
        <p:spPr>
          <a:xfrm>
            <a:off x="2817657" y="3566462"/>
            <a:ext cx="3635626" cy="830997"/>
          </a:xfrm>
          <a:prstGeom prst="rect">
            <a:avLst/>
          </a:prstGeom>
          <a:noFill/>
        </p:spPr>
        <p:txBody>
          <a:bodyPr wrap="square" rtlCol="0">
            <a:spAutoFit/>
          </a:bodyPr>
          <a:lstStyle/>
          <a:p>
            <a:pPr algn="just"/>
            <a:r>
              <a:rPr lang="en-US" sz="1600" dirty="0"/>
              <a:t>or they took the form of song films accompanied by singers, special effects for dancers or </a:t>
            </a:r>
            <a:r>
              <a:rPr lang="en-US" sz="1600" dirty="0" smtClean="0"/>
              <a:t>funambulists . . .</a:t>
            </a:r>
            <a:endParaRPr lang="en-US" sz="1600" dirty="0"/>
          </a:p>
        </p:txBody>
      </p:sp>
    </p:spTree>
    <p:extLst>
      <p:ext uri="{BB962C8B-B14F-4D97-AF65-F5344CB8AC3E}">
        <p14:creationId xmlns:p14="http://schemas.microsoft.com/office/powerpoint/2010/main" val="48654730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81398" y="3548313"/>
            <a:ext cx="2767938" cy="3046988"/>
          </a:xfrm>
          <a:prstGeom prst="rect">
            <a:avLst/>
          </a:prstGeom>
          <a:noFill/>
        </p:spPr>
        <p:txBody>
          <a:bodyPr wrap="square" rtlCol="0">
            <a:spAutoFit/>
          </a:bodyPr>
          <a:lstStyle/>
          <a:p>
            <a:pPr algn="just"/>
            <a:r>
              <a:rPr lang="en-US" sz="1600" dirty="0" smtClean="0"/>
              <a:t>. . . comic </a:t>
            </a:r>
            <a:r>
              <a:rPr lang="en-US" sz="1600" dirty="0"/>
              <a:t>dressing-room films which covered costume changes, entertaining entrance films about an artist’s wild journey to the theatre, filmed characters who seemed to interact with living ones, magic illusions, unique lectures, and motion-picture prologues preceding live action. </a:t>
            </a:r>
          </a:p>
        </p:txBody>
      </p:sp>
      <p:pic>
        <p:nvPicPr>
          <p:cNvPr id="2" name="Picture 1" descr="Mr. Mo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2633" y="867526"/>
            <a:ext cx="2771673" cy="1894322"/>
          </a:xfrm>
          <a:prstGeom prst="rect">
            <a:avLst/>
          </a:prstGeom>
        </p:spPr>
      </p:pic>
      <p:sp>
        <p:nvSpPr>
          <p:cNvPr id="7" name="Rectangle 6"/>
          <p:cNvSpPr/>
          <p:nvPr/>
        </p:nvSpPr>
        <p:spPr>
          <a:xfrm>
            <a:off x="3799712" y="1894990"/>
            <a:ext cx="1572294" cy="4743402"/>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descr="Honri-Mr. Moon adver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0745" y="1973984"/>
            <a:ext cx="1390876" cy="4563611"/>
          </a:xfrm>
          <a:prstGeom prst="rect">
            <a:avLst/>
          </a:prstGeom>
        </p:spPr>
      </p:pic>
      <p:pic>
        <p:nvPicPr>
          <p:cNvPr id="4" name="Picture 3" descr="GMrB-Spark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8398" y="267306"/>
            <a:ext cx="1390114" cy="2313105"/>
          </a:xfrm>
          <a:prstGeom prst="rect">
            <a:avLst/>
          </a:prstGeom>
        </p:spPr>
      </p:pic>
      <p:sp>
        <p:nvSpPr>
          <p:cNvPr id="9" name="Rectangle 8"/>
          <p:cNvSpPr/>
          <p:nvPr/>
        </p:nvSpPr>
        <p:spPr>
          <a:xfrm>
            <a:off x="5583660" y="603336"/>
            <a:ext cx="2035919" cy="545754"/>
          </a:xfrm>
          <a:prstGeom prst="rect">
            <a:avLst/>
          </a:prstGeom>
          <a:solidFill>
            <a:srgbClr val="302C2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descr="GMrB-vitascop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0176" y="687813"/>
            <a:ext cx="1884333" cy="378915"/>
          </a:xfrm>
          <a:prstGeom prst="rect">
            <a:avLst/>
          </a:prstGeom>
        </p:spPr>
      </p:pic>
      <p:pic>
        <p:nvPicPr>
          <p:cNvPr id="10" name="Picture 9" descr="HEARTS ARE TRUMP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2897" y="437349"/>
            <a:ext cx="1305732" cy="2745223"/>
          </a:xfrm>
          <a:prstGeom prst="rect">
            <a:avLst/>
          </a:prstGeom>
        </p:spPr>
      </p:pic>
      <p:pic>
        <p:nvPicPr>
          <p:cNvPr id="11" name="Picture 10" descr="Hayes and Johnson.jpg"/>
          <p:cNvPicPr>
            <a:picLocks noChangeAspect="1"/>
          </p:cNvPicPr>
          <p:nvPr/>
        </p:nvPicPr>
        <p:blipFill rotWithShape="1">
          <a:blip r:embed="rId7">
            <a:extLst>
              <a:ext uri="{28A0092B-C50C-407E-A947-70E740481C1C}">
                <a14:useLocalDpi xmlns:a14="http://schemas.microsoft.com/office/drawing/2010/main" val="0"/>
              </a:ext>
            </a:extLst>
          </a:blip>
          <a:srcRect t="4335" b="4445"/>
          <a:stretch/>
        </p:blipFill>
        <p:spPr>
          <a:xfrm>
            <a:off x="5583660" y="5929270"/>
            <a:ext cx="3274853" cy="709122"/>
          </a:xfrm>
          <a:prstGeom prst="rect">
            <a:avLst/>
          </a:prstGeom>
        </p:spPr>
      </p:pic>
      <p:pic>
        <p:nvPicPr>
          <p:cNvPr id="12" name="Picture 11" descr="La Sylphe.jpe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48073" y="2761848"/>
            <a:ext cx="1895121" cy="2983571"/>
          </a:xfrm>
          <a:prstGeom prst="rect">
            <a:avLst/>
          </a:prstGeom>
        </p:spPr>
      </p:pic>
    </p:spTree>
    <p:extLst>
      <p:ext uri="{BB962C8B-B14F-4D97-AF65-F5344CB8AC3E}">
        <p14:creationId xmlns:p14="http://schemas.microsoft.com/office/powerpoint/2010/main" val="426292387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8188" y="487712"/>
            <a:ext cx="8472188" cy="584776"/>
          </a:xfrm>
          <a:prstGeom prst="rect">
            <a:avLst/>
          </a:prstGeom>
          <a:noFill/>
        </p:spPr>
        <p:txBody>
          <a:bodyPr wrap="square" rtlCol="0">
            <a:spAutoFit/>
          </a:bodyPr>
          <a:lstStyle/>
          <a:p>
            <a:r>
              <a:rPr lang="en-US" sz="1600" dirty="0"/>
              <a:t>A</a:t>
            </a:r>
            <a:r>
              <a:rPr lang="en-US" sz="1600" dirty="0" smtClean="0"/>
              <a:t>lthough </a:t>
            </a:r>
            <a:r>
              <a:rPr lang="en-US" sz="1600" dirty="0"/>
              <a:t>many of the producers of these moving pictures have yet to be identified, major filmmakers and companies were involved. </a:t>
            </a:r>
          </a:p>
        </p:txBody>
      </p:sp>
      <p:sp>
        <p:nvSpPr>
          <p:cNvPr id="5" name="TextBox 4"/>
          <p:cNvSpPr txBox="1"/>
          <p:nvPr/>
        </p:nvSpPr>
        <p:spPr>
          <a:xfrm>
            <a:off x="418188" y="1278279"/>
            <a:ext cx="8199193" cy="1200328"/>
          </a:xfrm>
          <a:prstGeom prst="rect">
            <a:avLst/>
          </a:prstGeom>
          <a:solidFill>
            <a:schemeClr val="tx2"/>
          </a:solidFill>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en-US" sz="800" dirty="0" smtClean="0">
                <a:solidFill>
                  <a:schemeClr val="bg1"/>
                </a:solidFill>
              </a:rPr>
              <a:t> </a:t>
            </a:r>
          </a:p>
          <a:p>
            <a:pPr algn="ctr"/>
            <a:r>
              <a:rPr lang="en-US" sz="1400" dirty="0" smtClean="0">
                <a:solidFill>
                  <a:schemeClr val="bg1"/>
                </a:solidFill>
              </a:rPr>
              <a:t>Gaumont ~ </a:t>
            </a:r>
            <a:r>
              <a:rPr lang="en-US" sz="1400" dirty="0">
                <a:solidFill>
                  <a:schemeClr val="bg1"/>
                </a:solidFill>
              </a:rPr>
              <a:t>Georges </a:t>
            </a:r>
            <a:r>
              <a:rPr lang="en-US" sz="1400" dirty="0" smtClean="0">
                <a:solidFill>
                  <a:schemeClr val="bg1"/>
                </a:solidFill>
              </a:rPr>
              <a:t>Méliès</a:t>
            </a:r>
            <a:r>
              <a:rPr lang="en-US" sz="1400" dirty="0">
                <a:solidFill>
                  <a:schemeClr val="bg1"/>
                </a:solidFill>
              </a:rPr>
              <a:t> </a:t>
            </a:r>
            <a:r>
              <a:rPr lang="en-US" sz="1400" dirty="0" smtClean="0">
                <a:solidFill>
                  <a:schemeClr val="bg1"/>
                </a:solidFill>
              </a:rPr>
              <a:t>~ </a:t>
            </a:r>
            <a:r>
              <a:rPr lang="en-US" sz="1400" dirty="0">
                <a:solidFill>
                  <a:schemeClr val="bg1"/>
                </a:solidFill>
              </a:rPr>
              <a:t>Louis </a:t>
            </a:r>
            <a:r>
              <a:rPr lang="en-US" sz="1400" dirty="0" smtClean="0">
                <a:solidFill>
                  <a:schemeClr val="bg1"/>
                </a:solidFill>
              </a:rPr>
              <a:t>Gasnier</a:t>
            </a:r>
            <a:r>
              <a:rPr lang="en-US" sz="1400" dirty="0">
                <a:solidFill>
                  <a:schemeClr val="bg1"/>
                </a:solidFill>
              </a:rPr>
              <a:t> </a:t>
            </a:r>
            <a:r>
              <a:rPr lang="en-US" sz="1400" dirty="0" smtClean="0">
                <a:solidFill>
                  <a:schemeClr val="bg1"/>
                </a:solidFill>
              </a:rPr>
              <a:t>~ </a:t>
            </a:r>
            <a:r>
              <a:rPr lang="en-US" sz="1400" dirty="0">
                <a:solidFill>
                  <a:schemeClr val="bg1"/>
                </a:solidFill>
              </a:rPr>
              <a:t>Oskar </a:t>
            </a:r>
            <a:r>
              <a:rPr lang="en-US" sz="1400" dirty="0" smtClean="0">
                <a:solidFill>
                  <a:schemeClr val="bg1"/>
                </a:solidFill>
              </a:rPr>
              <a:t>Messter ~ </a:t>
            </a:r>
            <a:r>
              <a:rPr lang="en-US" sz="1400" dirty="0">
                <a:solidFill>
                  <a:schemeClr val="bg1"/>
                </a:solidFill>
              </a:rPr>
              <a:t>Prosynski </a:t>
            </a:r>
            <a:r>
              <a:rPr lang="en-US" sz="1400" dirty="0" smtClean="0">
                <a:solidFill>
                  <a:schemeClr val="bg1"/>
                </a:solidFill>
              </a:rPr>
              <a:t>Pierograph</a:t>
            </a:r>
            <a:r>
              <a:rPr lang="en-US" sz="1400" dirty="0">
                <a:solidFill>
                  <a:schemeClr val="bg1"/>
                </a:solidFill>
              </a:rPr>
              <a:t> </a:t>
            </a:r>
            <a:r>
              <a:rPr lang="en-US" sz="1400" dirty="0" smtClean="0">
                <a:solidFill>
                  <a:schemeClr val="bg1"/>
                </a:solidFill>
              </a:rPr>
              <a:t>~ </a:t>
            </a:r>
            <a:r>
              <a:rPr lang="en-US" sz="1400" dirty="0">
                <a:solidFill>
                  <a:schemeClr val="bg1"/>
                </a:solidFill>
              </a:rPr>
              <a:t>Nederlandische Mutoscope and </a:t>
            </a:r>
            <a:r>
              <a:rPr lang="en-US" sz="1400" dirty="0" smtClean="0">
                <a:solidFill>
                  <a:schemeClr val="bg1"/>
                </a:solidFill>
              </a:rPr>
              <a:t>Biograph</a:t>
            </a:r>
            <a:r>
              <a:rPr lang="en-US" sz="1400" dirty="0">
                <a:solidFill>
                  <a:schemeClr val="bg1"/>
                </a:solidFill>
              </a:rPr>
              <a:t> </a:t>
            </a:r>
            <a:r>
              <a:rPr lang="en-US" sz="1400" dirty="0" smtClean="0">
                <a:solidFill>
                  <a:schemeClr val="bg1"/>
                </a:solidFill>
              </a:rPr>
              <a:t>~ British </a:t>
            </a:r>
            <a:r>
              <a:rPr lang="en-US" sz="1400" dirty="0">
                <a:solidFill>
                  <a:schemeClr val="bg1"/>
                </a:solidFill>
              </a:rPr>
              <a:t>Mutoscope and </a:t>
            </a:r>
            <a:r>
              <a:rPr lang="en-US" sz="1400" dirty="0" smtClean="0">
                <a:solidFill>
                  <a:schemeClr val="bg1"/>
                </a:solidFill>
              </a:rPr>
              <a:t>Biograph</a:t>
            </a:r>
            <a:r>
              <a:rPr lang="en-US" sz="1400" dirty="0">
                <a:solidFill>
                  <a:schemeClr val="bg1"/>
                </a:solidFill>
              </a:rPr>
              <a:t> </a:t>
            </a:r>
            <a:r>
              <a:rPr lang="en-US" sz="1400" dirty="0" smtClean="0">
                <a:solidFill>
                  <a:schemeClr val="bg1"/>
                </a:solidFill>
              </a:rPr>
              <a:t>~ </a:t>
            </a:r>
            <a:r>
              <a:rPr lang="en-US" sz="1400" dirty="0">
                <a:solidFill>
                  <a:schemeClr val="bg1"/>
                </a:solidFill>
              </a:rPr>
              <a:t>Charles </a:t>
            </a:r>
            <a:r>
              <a:rPr lang="en-US" sz="1400" dirty="0" smtClean="0">
                <a:solidFill>
                  <a:schemeClr val="bg1"/>
                </a:solidFill>
              </a:rPr>
              <a:t>Urban</a:t>
            </a:r>
            <a:r>
              <a:rPr lang="en-US" sz="1400" dirty="0">
                <a:solidFill>
                  <a:schemeClr val="bg1"/>
                </a:solidFill>
              </a:rPr>
              <a:t> </a:t>
            </a:r>
            <a:r>
              <a:rPr lang="en-US" sz="1400" dirty="0" smtClean="0">
                <a:solidFill>
                  <a:schemeClr val="bg1"/>
                </a:solidFill>
              </a:rPr>
              <a:t>~ </a:t>
            </a:r>
            <a:r>
              <a:rPr lang="en-US" sz="1400" dirty="0">
                <a:solidFill>
                  <a:schemeClr val="bg1"/>
                </a:solidFill>
              </a:rPr>
              <a:t>Liverpool Cinematograph </a:t>
            </a:r>
            <a:r>
              <a:rPr lang="en-US" sz="1400" dirty="0" smtClean="0">
                <a:solidFill>
                  <a:schemeClr val="bg1"/>
                </a:solidFill>
              </a:rPr>
              <a:t>Syndicate ~ </a:t>
            </a:r>
            <a:r>
              <a:rPr lang="en-US" sz="1400" dirty="0">
                <a:solidFill>
                  <a:schemeClr val="bg1"/>
                </a:solidFill>
              </a:rPr>
              <a:t>Mitchell and Kenyon ~ American Mutoscope and Biograph </a:t>
            </a:r>
            <a:r>
              <a:rPr lang="en-US" sz="1400" dirty="0" smtClean="0">
                <a:solidFill>
                  <a:schemeClr val="bg1"/>
                </a:solidFill>
              </a:rPr>
              <a:t>~ William Paley ~ </a:t>
            </a:r>
            <a:r>
              <a:rPr lang="en-US" sz="1400" dirty="0">
                <a:solidFill>
                  <a:schemeClr val="bg1"/>
                </a:solidFill>
              </a:rPr>
              <a:t>Edison </a:t>
            </a:r>
            <a:r>
              <a:rPr lang="en-US" sz="1400" dirty="0" smtClean="0">
                <a:solidFill>
                  <a:schemeClr val="bg1"/>
                </a:solidFill>
              </a:rPr>
              <a:t>Studios ~ </a:t>
            </a:r>
            <a:r>
              <a:rPr lang="en-US" sz="1400" dirty="0">
                <a:solidFill>
                  <a:schemeClr val="bg1"/>
                </a:solidFill>
              </a:rPr>
              <a:t>Siegmund Lubin ~ </a:t>
            </a:r>
            <a:r>
              <a:rPr lang="en-US" sz="1400" dirty="0" smtClean="0">
                <a:solidFill>
                  <a:schemeClr val="bg1"/>
                </a:solidFill>
              </a:rPr>
              <a:t>George Kleine</a:t>
            </a:r>
          </a:p>
          <a:p>
            <a:pPr algn="just"/>
            <a:endParaRPr lang="en-US" sz="800" dirty="0">
              <a:solidFill>
                <a:schemeClr val="bg1"/>
              </a:solidFill>
            </a:endParaRPr>
          </a:p>
        </p:txBody>
      </p:sp>
      <p:sp>
        <p:nvSpPr>
          <p:cNvPr id="6" name="Rectangle 5"/>
          <p:cNvSpPr/>
          <p:nvPr/>
        </p:nvSpPr>
        <p:spPr>
          <a:xfrm>
            <a:off x="418188" y="2681749"/>
            <a:ext cx="8269745" cy="954107"/>
          </a:xfrm>
          <a:prstGeom prst="rect">
            <a:avLst/>
          </a:prstGeom>
        </p:spPr>
        <p:txBody>
          <a:bodyPr wrap="square">
            <a:spAutoFit/>
          </a:bodyPr>
          <a:lstStyle/>
          <a:p>
            <a:pPr algn="just"/>
            <a:r>
              <a:rPr lang="en-US" dirty="0"/>
              <a:t>	</a:t>
            </a:r>
            <a:r>
              <a:rPr lang="en-US" sz="2400" dirty="0" smtClean="0"/>
              <a:t>H</a:t>
            </a:r>
            <a:r>
              <a:rPr lang="en-US" sz="1600" dirty="0" smtClean="0"/>
              <a:t>owever</a:t>
            </a:r>
            <a:r>
              <a:rPr lang="en-US" sz="1600" dirty="0"/>
              <a:t>, in the United States, it is unusual to trace multimedia films directly to major film companies after 1908. Apparently, this theatrical sideline business ended abruptly. Charles Musser describes the probable reason:</a:t>
            </a:r>
          </a:p>
        </p:txBody>
      </p:sp>
      <p:sp>
        <p:nvSpPr>
          <p:cNvPr id="11" name="Rectangle 10"/>
          <p:cNvSpPr/>
          <p:nvPr/>
        </p:nvSpPr>
        <p:spPr>
          <a:xfrm>
            <a:off x="418189" y="3809061"/>
            <a:ext cx="8199193" cy="1692771"/>
          </a:xfrm>
          <a:prstGeom prst="rect">
            <a:avLst/>
          </a:prstGeom>
          <a:solidFill>
            <a:schemeClr val="bg2">
              <a:lumMod val="20000"/>
              <a:lumOff val="80000"/>
            </a:schemeClr>
          </a:solidFill>
        </p:spPr>
        <p:style>
          <a:lnRef idx="2">
            <a:schemeClr val="dk1"/>
          </a:lnRef>
          <a:fillRef idx="1">
            <a:schemeClr val="lt1"/>
          </a:fillRef>
          <a:effectRef idx="0">
            <a:schemeClr val="dk1"/>
          </a:effectRef>
          <a:fontRef idx="minor">
            <a:schemeClr val="dk1"/>
          </a:fontRef>
        </p:style>
        <p:txBody>
          <a:bodyPr wrap="square">
            <a:spAutoFit/>
          </a:bodyPr>
          <a:lstStyle/>
          <a:p>
            <a:pPr algn="just"/>
            <a:endParaRPr lang="en-US" sz="1200" dirty="0"/>
          </a:p>
          <a:p>
            <a:pPr algn="just"/>
            <a:r>
              <a:rPr lang="en-US" sz="1400" dirty="0" smtClean="0">
                <a:solidFill>
                  <a:schemeClr val="bg1"/>
                </a:solidFill>
              </a:rPr>
              <a:t>“Laying </a:t>
            </a:r>
            <a:r>
              <a:rPr lang="en-US" sz="1400" dirty="0">
                <a:solidFill>
                  <a:schemeClr val="bg1"/>
                </a:solidFill>
              </a:rPr>
              <a:t>out rules that regulated the principle components of the industry, the Association of </a:t>
            </a:r>
            <a:r>
              <a:rPr lang="en-US" sz="1400" dirty="0" smtClean="0">
                <a:solidFill>
                  <a:schemeClr val="bg1"/>
                </a:solidFill>
              </a:rPr>
              <a:t>Edison Licensees </a:t>
            </a:r>
            <a:r>
              <a:rPr lang="en-US" sz="1400" dirty="0">
                <a:solidFill>
                  <a:schemeClr val="bg1"/>
                </a:solidFill>
              </a:rPr>
              <a:t>and the Film Service Association prohibited marginal film practices. The production </a:t>
            </a:r>
            <a:r>
              <a:rPr lang="en-US" sz="1400" dirty="0" smtClean="0">
                <a:solidFill>
                  <a:schemeClr val="bg1"/>
                </a:solidFill>
              </a:rPr>
              <a:t>of industrials</a:t>
            </a:r>
            <a:r>
              <a:rPr lang="en-US" sz="1400" dirty="0">
                <a:solidFill>
                  <a:schemeClr val="bg1"/>
                </a:solidFill>
              </a:rPr>
              <a:t>, advertising films . . . and special comedies like those made for Lew Dockstader [by Edwin S. Porter] was apparently no longer permitted. Local actuality subjects could not be made or handled by members of the Film Service Association, pushing nonfiction filmmaking even further to the margins</a:t>
            </a:r>
            <a:r>
              <a:rPr lang="en-US" sz="1400" dirty="0" smtClean="0">
                <a:solidFill>
                  <a:schemeClr val="bg1"/>
                </a:solidFill>
              </a:rPr>
              <a:t>.” </a:t>
            </a:r>
            <a:r>
              <a:rPr lang="en-US" sz="1000" dirty="0" smtClean="0">
                <a:solidFill>
                  <a:schemeClr val="bg1"/>
                </a:solidFill>
              </a:rPr>
              <a:t>						                  (</a:t>
            </a:r>
            <a:r>
              <a:rPr lang="en-US" sz="1000" i="1" dirty="0" smtClean="0">
                <a:solidFill>
                  <a:schemeClr val="bg1"/>
                </a:solidFill>
              </a:rPr>
              <a:t>Before the Nickelodeon</a:t>
            </a:r>
            <a:r>
              <a:rPr lang="en-US" sz="1000" dirty="0" smtClean="0">
                <a:solidFill>
                  <a:schemeClr val="bg1"/>
                </a:solidFill>
              </a:rPr>
              <a:t>, pp. 378-379)</a:t>
            </a:r>
          </a:p>
          <a:p>
            <a:pPr algn="just"/>
            <a:endParaRPr lang="en-US" sz="800" dirty="0"/>
          </a:p>
        </p:txBody>
      </p:sp>
      <p:sp>
        <p:nvSpPr>
          <p:cNvPr id="13" name="Rectangle 12"/>
          <p:cNvSpPr/>
          <p:nvPr/>
        </p:nvSpPr>
        <p:spPr>
          <a:xfrm>
            <a:off x="418188" y="5684819"/>
            <a:ext cx="8199193" cy="584776"/>
          </a:xfrm>
          <a:prstGeom prst="rect">
            <a:avLst/>
          </a:prstGeom>
        </p:spPr>
        <p:txBody>
          <a:bodyPr wrap="square">
            <a:spAutoFit/>
          </a:bodyPr>
          <a:lstStyle/>
          <a:p>
            <a:pPr algn="just"/>
            <a:r>
              <a:rPr lang="en-US" sz="1600" dirty="0"/>
              <a:t>In spite of this prohibition, demand for these films in the American theatre continued and increased. Someone was needed to fill the void. Enter, Frank D. Thomas. </a:t>
            </a:r>
          </a:p>
        </p:txBody>
      </p:sp>
    </p:spTree>
    <p:extLst>
      <p:ext uri="{BB962C8B-B14F-4D97-AF65-F5344CB8AC3E}">
        <p14:creationId xmlns:p14="http://schemas.microsoft.com/office/powerpoint/2010/main" val="206256867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1890" y="123467"/>
            <a:ext cx="8677855" cy="5632312"/>
          </a:xfrm>
          <a:prstGeom prst="rect">
            <a:avLst/>
          </a:prstGeom>
          <a:noFill/>
        </p:spPr>
        <p:txBody>
          <a:bodyPr wrap="square" rtlCol="0">
            <a:spAutoFit/>
          </a:bodyPr>
          <a:lstStyle/>
          <a:p>
            <a:pPr algn="just"/>
            <a:r>
              <a:rPr lang="en-US" sz="1600" dirty="0"/>
              <a:t>	</a:t>
            </a:r>
            <a:r>
              <a:rPr lang="en-US" sz="2400" dirty="0" smtClean="0"/>
              <a:t>W</a:t>
            </a:r>
            <a:r>
              <a:rPr lang="en-US" sz="1600" dirty="0" smtClean="0"/>
              <a:t>hile</a:t>
            </a:r>
            <a:r>
              <a:rPr lang="en-US" sz="1600" dirty="0"/>
              <a:t>, in the past, I have written about filmed scenery and Thomas’s patents, more recently I uncovered information connecting him to the Edison Studios, Edwin S. Porter, Jean C. Havez (best known as a writer for Keaton, </a:t>
            </a:r>
            <a:r>
              <a:rPr lang="en-US" sz="1600" dirty="0" smtClean="0"/>
              <a:t>Arbuckle</a:t>
            </a:r>
            <a:r>
              <a:rPr lang="en-US" sz="1600" dirty="0"/>
              <a:t>, and Lloyd), George Layton (a stage electrician and “biograph </a:t>
            </a:r>
            <a:r>
              <a:rPr lang="en-US" sz="1600" dirty="0" smtClean="0"/>
              <a:t>operator” </a:t>
            </a:r>
            <a:r>
              <a:rPr lang="en-US" sz="1600" dirty="0"/>
              <a:t>who partnered on Thomas’s effects), and Lew Dockstader (a well-known blackface minstrel performer). </a:t>
            </a:r>
            <a:r>
              <a:rPr lang="en-US" sz="1600" dirty="0" smtClean="0"/>
              <a:t>Like </a:t>
            </a:r>
            <a:r>
              <a:rPr lang="en-US" sz="1600" dirty="0"/>
              <a:t>the majority of </a:t>
            </a:r>
            <a:r>
              <a:rPr lang="en-US" sz="1600" dirty="0" smtClean="0"/>
              <a:t>people involved with the early 20</a:t>
            </a:r>
            <a:r>
              <a:rPr lang="en-US" sz="1600" baseline="30000" dirty="0" smtClean="0"/>
              <a:t>th</a:t>
            </a:r>
            <a:r>
              <a:rPr lang="en-US" sz="1600" dirty="0" smtClean="0"/>
              <a:t> century </a:t>
            </a:r>
            <a:r>
              <a:rPr lang="en-US" sz="1600" dirty="0"/>
              <a:t>American entertainment </a:t>
            </a:r>
            <a:r>
              <a:rPr lang="en-US" sz="1600" dirty="0" smtClean="0"/>
              <a:t>industry, </a:t>
            </a:r>
            <a:r>
              <a:rPr lang="en-US" sz="1600" dirty="0"/>
              <a:t>all of these men participated in minstrel shows and variety </a:t>
            </a:r>
            <a:r>
              <a:rPr lang="en-US" sz="1600" dirty="0" smtClean="0"/>
              <a:t>acts </a:t>
            </a:r>
            <a:r>
              <a:rPr lang="en-US" sz="1600" dirty="0"/>
              <a:t>promulgating derogatory racial, ethnic, and gender </a:t>
            </a:r>
            <a:r>
              <a:rPr lang="en-US" sz="1600" dirty="0" smtClean="0"/>
              <a:t>stereotypes.</a:t>
            </a:r>
          </a:p>
          <a:p>
            <a:pPr algn="just"/>
            <a:r>
              <a:rPr lang="en-US" sz="1600" dirty="0"/>
              <a:t>	</a:t>
            </a:r>
            <a:r>
              <a:rPr lang="en-US" sz="2400" dirty="0" smtClean="0"/>
              <a:t>H</a:t>
            </a:r>
            <a:r>
              <a:rPr lang="en-US" sz="1600" dirty="0" smtClean="0"/>
              <a:t>ow </a:t>
            </a:r>
            <a:r>
              <a:rPr lang="en-US" sz="1600" dirty="0"/>
              <a:t>extensively minstrelsy’s white supremacist tropes were acted out as interpersonal </a:t>
            </a:r>
            <a:r>
              <a:rPr lang="en-US" sz="1600" dirty="0" smtClean="0"/>
              <a:t>prejudice and discrimination </a:t>
            </a:r>
            <a:r>
              <a:rPr lang="en-US" sz="1600" dirty="0"/>
              <a:t>often is more complicated to decipher. For instance in 1909, Frank Thomas established his business in the newly-built Gaiety Theatre Building—a racially integrated space sometimes called “Black Tin Pan Alley.” Its owner, George M. Cohan, rented to African American composers who were barred from </a:t>
            </a:r>
            <a:r>
              <a:rPr lang="en-US" sz="1600" dirty="0" smtClean="0"/>
              <a:t>having offices </a:t>
            </a:r>
            <a:r>
              <a:rPr lang="en-US" sz="1600" dirty="0"/>
              <a:t>in the Brill Building </a:t>
            </a:r>
            <a:r>
              <a:rPr lang="en-US" sz="1600" dirty="0" smtClean="0"/>
              <a:t>with </a:t>
            </a:r>
            <a:r>
              <a:rPr lang="en-US" sz="1600" dirty="0"/>
              <a:t>white music publishers </a:t>
            </a:r>
            <a:r>
              <a:rPr lang="en-US" sz="1600" dirty="0" smtClean="0"/>
              <a:t>who—once </a:t>
            </a:r>
            <a:r>
              <a:rPr lang="en-US" sz="1600" dirty="0"/>
              <a:t>theatre development moved up </a:t>
            </a:r>
            <a:r>
              <a:rPr lang="en-US" sz="1600" dirty="0" smtClean="0"/>
              <a:t>Broadway—had </a:t>
            </a:r>
            <a:r>
              <a:rPr lang="en-US" sz="1600" dirty="0"/>
              <a:t>relocated north as the Tenderloin district of the original Tin Pan Alley was </a:t>
            </a:r>
            <a:r>
              <a:rPr lang="en-US" sz="1600" dirty="0" smtClean="0"/>
              <a:t>abandoned. </a:t>
            </a:r>
            <a:r>
              <a:rPr lang="en-US" sz="1600" dirty="0"/>
              <a:t>(At the same time, in spite of his integrated rental approach, it should be noted that Cohan, with Sam Harris, was the producer of a “high class” minstrel show in 1908-</a:t>
            </a:r>
            <a:r>
              <a:rPr lang="en-US" sz="1600" dirty="0" smtClean="0"/>
              <a:t>1909 . . . </a:t>
            </a:r>
            <a:r>
              <a:rPr lang="en-US" sz="1600" dirty="0"/>
              <a:t>which employed Jean </a:t>
            </a:r>
            <a:r>
              <a:rPr lang="en-US" sz="1600" dirty="0" smtClean="0"/>
              <a:t>Havez.)</a:t>
            </a:r>
          </a:p>
          <a:p>
            <a:pPr algn="just"/>
            <a:r>
              <a:rPr lang="en-US" sz="1600" dirty="0"/>
              <a:t>	</a:t>
            </a:r>
            <a:r>
              <a:rPr lang="en-US" sz="2400" dirty="0" smtClean="0"/>
              <a:t>A</a:t>
            </a:r>
            <a:r>
              <a:rPr lang="en-US" sz="1600" dirty="0" smtClean="0"/>
              <a:t>lthough </a:t>
            </a:r>
            <a:r>
              <a:rPr lang="en-US" sz="1600" dirty="0"/>
              <a:t>race is not the focus of my </a:t>
            </a:r>
            <a:r>
              <a:rPr lang="en-US" sz="1600" dirty="0" smtClean="0"/>
              <a:t>presentation, </a:t>
            </a:r>
            <a:r>
              <a:rPr lang="en-US" sz="1600" dirty="0"/>
              <a:t>I believe it is important to acknowledge the probably unquestioned complicity of the people under study, and to earmark this page of multimedia research to be included in larger cultural discussions about blackface, minstrelsy, and </a:t>
            </a:r>
            <a:r>
              <a:rPr lang="en-US" sz="1600" dirty="0" smtClean="0"/>
              <a:t>systemic </a:t>
            </a:r>
            <a:r>
              <a:rPr lang="en-US" sz="1600" dirty="0"/>
              <a:t>racism</a:t>
            </a:r>
            <a:r>
              <a:rPr lang="en-US" sz="1600" dirty="0" smtClean="0"/>
              <a:t>.</a:t>
            </a:r>
            <a:endParaRPr lang="en-US" sz="1600" dirty="0"/>
          </a:p>
        </p:txBody>
      </p:sp>
      <p:sp>
        <p:nvSpPr>
          <p:cNvPr id="6" name="Rectangle 5"/>
          <p:cNvSpPr/>
          <p:nvPr/>
        </p:nvSpPr>
        <p:spPr>
          <a:xfrm>
            <a:off x="2399384" y="5755779"/>
            <a:ext cx="6440359" cy="86177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1000" dirty="0">
                <a:solidFill>
                  <a:schemeClr val="bg1"/>
                </a:solidFill>
              </a:rPr>
              <a:t>Rhae Lynn </a:t>
            </a:r>
            <a:r>
              <a:rPr lang="en-US" sz="1000" dirty="0" smtClean="0">
                <a:solidFill>
                  <a:schemeClr val="bg1"/>
                </a:solidFill>
              </a:rPr>
              <a:t>Barnes’s </a:t>
            </a:r>
            <a:r>
              <a:rPr lang="en-US" sz="1000" dirty="0">
                <a:solidFill>
                  <a:schemeClr val="bg1"/>
                </a:solidFill>
              </a:rPr>
              <a:t>upcoming book, </a:t>
            </a:r>
            <a:r>
              <a:rPr lang="en-US" sz="1000" i="1" dirty="0">
                <a:solidFill>
                  <a:schemeClr val="bg1"/>
                </a:solidFill>
              </a:rPr>
              <a:t>Darkology: When the American Dream Wore Blackface</a:t>
            </a:r>
            <a:r>
              <a:rPr lang="en-US" sz="1000" dirty="0">
                <a:solidFill>
                  <a:schemeClr val="bg1"/>
                </a:solidFill>
              </a:rPr>
              <a:t>, follows minstrel shows off the professional stage and into amateur performance, where “from the Civil War to Civil Rights” blackface proliferated as a commonplace entertainment in the armed services, schools and universities, campus fraternities, organizations such as the Elks Club, professional journalist groups—like the Gridiron Club—that included business leaders and politicians as members, and local civic and social groups across the country</a:t>
            </a:r>
            <a:r>
              <a:rPr lang="en-US" sz="1000" dirty="0" smtClean="0">
                <a:solidFill>
                  <a:schemeClr val="bg1"/>
                </a:solidFill>
              </a:rPr>
              <a:t>.</a:t>
            </a:r>
            <a:endParaRPr lang="en-US" sz="1000" dirty="0">
              <a:solidFill>
                <a:schemeClr val="bg1"/>
              </a:solidFill>
            </a:endParaRPr>
          </a:p>
        </p:txBody>
      </p:sp>
    </p:spTree>
    <p:extLst>
      <p:ext uri="{BB962C8B-B14F-4D97-AF65-F5344CB8AC3E}">
        <p14:creationId xmlns:p14="http://schemas.microsoft.com/office/powerpoint/2010/main" val="131136678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39859" y="157003"/>
            <a:ext cx="4172627" cy="6617198"/>
          </a:xfrm>
          <a:prstGeom prst="rect">
            <a:avLst/>
          </a:prstGeom>
          <a:noFill/>
        </p:spPr>
        <p:txBody>
          <a:bodyPr wrap="square" rtlCol="0">
            <a:spAutoFit/>
          </a:bodyPr>
          <a:lstStyle/>
          <a:p>
            <a:pPr algn="just"/>
            <a:r>
              <a:rPr lang="en-US" sz="1600" dirty="0" smtClean="0"/>
              <a:t>	</a:t>
            </a:r>
            <a:r>
              <a:rPr lang="en-US" sz="2400" dirty="0" smtClean="0"/>
              <a:t>F</a:t>
            </a:r>
            <a:r>
              <a:rPr lang="en-US" sz="1600" dirty="0" smtClean="0"/>
              <a:t>ilm </a:t>
            </a:r>
            <a:r>
              <a:rPr lang="en-US" sz="1600" dirty="0"/>
              <a:t>historians have discussed three theatrical specialty films made by Edwin S. Porter, all minstrel related, two of them for blackface performer Lew Dockstader. The first was a 1904 film shot in Washington, D.C., in front of the Capitol Building. </a:t>
            </a:r>
            <a:r>
              <a:rPr lang="en-US" sz="1600" dirty="0" smtClean="0"/>
              <a:t>In performance, Dockstader (live, in blackface) </a:t>
            </a:r>
            <a:r>
              <a:rPr lang="en-US" sz="1600" dirty="0"/>
              <a:t>would have </a:t>
            </a:r>
            <a:r>
              <a:rPr lang="en-US" sz="1600" dirty="0" smtClean="0"/>
              <a:t>tumbled from </a:t>
            </a:r>
            <a:r>
              <a:rPr lang="en-US" sz="1600" dirty="0"/>
              <a:t>his flying pickle airship</a:t>
            </a:r>
            <a:r>
              <a:rPr lang="en-US" sz="1600" dirty="0" smtClean="0"/>
              <a:t>, </a:t>
            </a:r>
            <a:r>
              <a:rPr lang="en-US" sz="1600" dirty="0"/>
              <a:t>then the film would have shown President Theodore Roosevelt (singer Harry Ellis in make-up) coming to his </a:t>
            </a:r>
            <a:r>
              <a:rPr lang="en-US" sz="1600" dirty="0" smtClean="0"/>
              <a:t>aid. </a:t>
            </a:r>
            <a:r>
              <a:rPr lang="en-US" sz="1600" dirty="0"/>
              <a:t>(Terry Ramsaye, in </a:t>
            </a:r>
            <a:r>
              <a:rPr lang="en-US" sz="1600" i="1" dirty="0"/>
              <a:t>A Million and One Nights</a:t>
            </a:r>
            <a:r>
              <a:rPr lang="en-US" sz="1600" dirty="0"/>
              <a:t>, devotes six pages to this </a:t>
            </a:r>
            <a:r>
              <a:rPr lang="en-US" sz="1600" dirty="0" smtClean="0"/>
              <a:t>story.) </a:t>
            </a:r>
            <a:r>
              <a:rPr lang="en-US" sz="1600" dirty="0"/>
              <a:t>Meant to accompany the song “Oh, Won’t You Come and Dine With Me?”, federal officials prevented its performance. </a:t>
            </a:r>
            <a:r>
              <a:rPr lang="en-US" sz="1600" dirty="0" smtClean="0"/>
              <a:t>	</a:t>
            </a:r>
            <a:r>
              <a:rPr lang="en-US" sz="2400" dirty="0" smtClean="0"/>
              <a:t>C</a:t>
            </a:r>
            <a:r>
              <a:rPr lang="en-US" sz="1600" dirty="0" smtClean="0"/>
              <a:t>harles </a:t>
            </a:r>
            <a:r>
              <a:rPr lang="en-US" sz="1600" dirty="0"/>
              <a:t>Musser </a:t>
            </a:r>
            <a:r>
              <a:rPr lang="en-US" sz="1600" dirty="0" smtClean="0"/>
              <a:t>also describes this and another film </a:t>
            </a:r>
            <a:r>
              <a:rPr lang="en-US" sz="1600" dirty="0"/>
              <a:t>that Porter made for Dockstader, which was released by Edison as a stand-alone motion picture in 1908, titled </a:t>
            </a:r>
            <a:r>
              <a:rPr lang="en-US" sz="1600" i="1" dirty="0"/>
              <a:t>Minstrel </a:t>
            </a:r>
            <a:r>
              <a:rPr lang="en-US" sz="1600" i="1" dirty="0" smtClean="0"/>
              <a:t>Mishaps</a:t>
            </a:r>
            <a:r>
              <a:rPr lang="en-US" sz="1600" dirty="0" smtClean="0"/>
              <a:t>. Contemporary </a:t>
            </a:r>
            <a:r>
              <a:rPr lang="en-US" sz="1600" dirty="0"/>
              <a:t>newspaper </a:t>
            </a:r>
            <a:r>
              <a:rPr lang="en-US" sz="1600" dirty="0" smtClean="0"/>
              <a:t>articles</a:t>
            </a:r>
            <a:r>
              <a:rPr lang="en-US" sz="1600" dirty="0"/>
              <a:t> </a:t>
            </a:r>
            <a:r>
              <a:rPr lang="en-US" sz="1600" dirty="0" smtClean="0"/>
              <a:t>reveal this </a:t>
            </a:r>
            <a:r>
              <a:rPr lang="en-US" sz="1600" dirty="0"/>
              <a:t>to have been a composite of several films used </a:t>
            </a:r>
            <a:r>
              <a:rPr lang="en-US" sz="1600" dirty="0" smtClean="0"/>
              <a:t>in </a:t>
            </a:r>
            <a:r>
              <a:rPr lang="en-US" sz="1600" dirty="0"/>
              <a:t>separate multimedia sketches </a:t>
            </a:r>
            <a:r>
              <a:rPr lang="en-US" sz="1600" dirty="0" smtClean="0"/>
              <a:t>that Dockstader performed </a:t>
            </a:r>
            <a:r>
              <a:rPr lang="en-US" sz="1600" dirty="0"/>
              <a:t>in 1906. </a:t>
            </a:r>
          </a:p>
        </p:txBody>
      </p:sp>
      <p:pic>
        <p:nvPicPr>
          <p:cNvPr id="3" name="Picture 2" descr="Dockstader company.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1246" y="3373470"/>
            <a:ext cx="2059363" cy="2741262"/>
          </a:xfrm>
          <a:prstGeom prst="rect">
            <a:avLst/>
          </a:prstGeom>
        </p:spPr>
      </p:pic>
      <p:pic>
        <p:nvPicPr>
          <p:cNvPr id="8" name="Picture 7" descr="Dockstader's flying pickle.png"/>
          <p:cNvPicPr>
            <a:picLocks noChangeAspect="1"/>
          </p:cNvPicPr>
          <p:nvPr/>
        </p:nvPicPr>
        <p:blipFill rotWithShape="1">
          <a:blip r:embed="rId3">
            <a:extLst>
              <a:ext uri="{28A0092B-C50C-407E-A947-70E740481C1C}">
                <a14:useLocalDpi xmlns:a14="http://schemas.microsoft.com/office/drawing/2010/main" val="0"/>
              </a:ext>
            </a:extLst>
          </a:blip>
          <a:srcRect l="1548" t="2313" r="417" b="6901"/>
          <a:stretch/>
        </p:blipFill>
        <p:spPr>
          <a:xfrm>
            <a:off x="198972" y="627299"/>
            <a:ext cx="2260257" cy="1824432"/>
          </a:xfrm>
          <a:prstGeom prst="rect">
            <a:avLst/>
          </a:prstGeom>
        </p:spPr>
      </p:pic>
    </p:spTree>
    <p:extLst>
      <p:ext uri="{BB962C8B-B14F-4D97-AF65-F5344CB8AC3E}">
        <p14:creationId xmlns:p14="http://schemas.microsoft.com/office/powerpoint/2010/main" val="3585204344"/>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 Id="rId3" Type="http://schemas.openxmlformats.org/officeDocument/2006/relationships/image" Target="../media/image3.jpeg"/></Relationships>
</file>

<file path=ppt/theme/theme1.xml><?xml version="1.0" encoding="utf-8"?>
<a:theme xmlns:a="http://schemas.openxmlformats.org/drawingml/2006/main" name="Saddle">
  <a:themeElements>
    <a:clrScheme name="Saddle">
      <a:dk1>
        <a:srgbClr val="302C24"/>
      </a:dk1>
      <a:lt1>
        <a:sysClr val="window" lastClr="FFFFFF"/>
      </a:lt1>
      <a:dk2>
        <a:srgbClr val="AC6416"/>
      </a:dk2>
      <a:lt2>
        <a:srgbClr val="E8E4DB"/>
      </a:lt2>
      <a:accent1>
        <a:srgbClr val="C6B178"/>
      </a:accent1>
      <a:accent2>
        <a:srgbClr val="9C5B14"/>
      </a:accent2>
      <a:accent3>
        <a:srgbClr val="71B2BC"/>
      </a:accent3>
      <a:accent4>
        <a:srgbClr val="78AA5D"/>
      </a:accent4>
      <a:accent5>
        <a:srgbClr val="867099"/>
      </a:accent5>
      <a:accent6>
        <a:srgbClr val="4C6F75"/>
      </a:accent6>
      <a:hlink>
        <a:srgbClr val="F27B0E"/>
      </a:hlink>
      <a:folHlink>
        <a:srgbClr val="989268"/>
      </a:folHlink>
    </a:clrScheme>
    <a:fontScheme name="Saddle">
      <a:majorFont>
        <a:latin typeface="Book Antiqua"/>
        <a:ea typeface=""/>
        <a:cs typeface=""/>
        <a:font script="Jpan" typeface="ＭＳ 明朝"/>
        <a:font script="Hans" typeface="宋体"/>
        <a:font script="Hant" typeface="新細明體"/>
      </a:majorFont>
      <a:minorFont>
        <a:latin typeface="Book Antiqua"/>
        <a:ea typeface=""/>
        <a:cs typeface=""/>
        <a:font script="Jpan" typeface="ＭＳ 明朝"/>
        <a:font script="Hans" typeface="宋体"/>
        <a:font script="Hant" typeface="新細明體"/>
      </a:minorFont>
    </a:fontScheme>
    <a:fmtScheme name="Saddle">
      <a:fillStyleLst>
        <a:solidFill>
          <a:schemeClr val="phClr"/>
        </a:solidFill>
        <a:gradFill rotWithShape="1">
          <a:gsLst>
            <a:gs pos="0">
              <a:schemeClr val="phClr"/>
            </a:gs>
            <a:gs pos="30000">
              <a:schemeClr val="phClr">
                <a:tint val="80000"/>
              </a:schemeClr>
            </a:gs>
            <a:gs pos="100000">
              <a:schemeClr val="phClr">
                <a:tint val="100000"/>
              </a:schemeClr>
            </a:gs>
          </a:gsLst>
          <a:path path="rect">
            <a:fillToRect l="50000" r="100000"/>
          </a:path>
        </a:gradFill>
        <a:blipFill rotWithShape="1">
          <a:blip xmlns:r="http://schemas.openxmlformats.org/officeDocument/2006/relationships" r:embed="rId1">
            <a:duotone>
              <a:schemeClr val="phClr">
                <a:shade val="70000"/>
                <a:satMod val="120000"/>
              </a:schemeClr>
              <a:schemeClr val="phClr">
                <a:tint val="30000"/>
                <a:satMod val="120000"/>
              </a:schemeClr>
            </a:duotone>
          </a:blip>
          <a:stretch/>
        </a:blipFill>
      </a:fillStyleLst>
      <a:lnStyleLst>
        <a:ln w="25400" cap="flat" cmpd="sng" algn="ctr">
          <a:solidFill>
            <a:schemeClr val="phClr">
              <a:shade val="95000"/>
              <a:satMod val="105000"/>
            </a:schemeClr>
          </a:solidFill>
          <a:prstDash val="solid"/>
        </a:ln>
        <a:ln w="50800" cap="flat" cmpd="dbl" algn="ctr">
          <a:solidFill>
            <a:schemeClr val="phClr"/>
          </a:solidFill>
          <a:prstDash val="solid"/>
        </a:ln>
        <a:ln w="76200" cap="flat" cmpd="dbl" algn="ctr">
          <a:solidFill>
            <a:schemeClr val="phClr"/>
          </a:solidFill>
          <a:prstDash val="solid"/>
        </a:ln>
      </a:lnStyleLst>
      <a:effectStyleLst>
        <a:effectStyle>
          <a:effectLst/>
        </a:effectStyle>
        <a:effectStyle>
          <a:effectLst>
            <a:outerShdw blurRad="38100" dist="25400" dir="5400000" rotWithShape="0">
              <a:srgbClr val="FFFFFF">
                <a:alpha val="75000"/>
              </a:srgbClr>
            </a:outerShdw>
          </a:effectLst>
          <a:scene3d>
            <a:camera prst="orthographicFront">
              <a:rot lat="0" lon="0" rev="0"/>
            </a:camera>
            <a:lightRig rig="sunrise" dir="tl">
              <a:rot lat="0" lon="0" rev="1200000"/>
            </a:lightRig>
          </a:scene3d>
          <a:sp3d prstMaterial="softEdge">
            <a:bevelT w="0" h="0"/>
          </a:sp3d>
        </a:effectStyle>
        <a:effectStyle>
          <a:effectLst>
            <a:innerShdw blurRad="76200" dist="38100" dir="13500000">
              <a:srgbClr val="FFFFFF">
                <a:alpha val="75000"/>
              </a:srgbClr>
            </a:innerShdw>
          </a:effectLst>
          <a:scene3d>
            <a:camera prst="perspectiveFront" fov="2400000"/>
            <a:lightRig rig="twoPt" dir="tl"/>
          </a:scene3d>
          <a:sp3d>
            <a:bevelT w="25400" h="12700" prst="angle"/>
          </a:sp3d>
        </a:effectStyle>
      </a:effectStyleLst>
      <a:bgFillStyleLst>
        <a:solidFill>
          <a:schemeClr val="phClr"/>
        </a:solidFill>
        <a:blipFill rotWithShape="1">
          <a:blip xmlns:r="http://schemas.openxmlformats.org/officeDocument/2006/relationships" r:embed="rId2">
            <a:duotone>
              <a:schemeClr val="phClr">
                <a:shade val="30000"/>
                <a:satMod val="250000"/>
              </a:schemeClr>
              <a:schemeClr val="phClr">
                <a:tint val="50000"/>
                <a:satMod val="200000"/>
              </a:schemeClr>
            </a:duotone>
          </a:blip>
          <a:stretch/>
        </a:blipFill>
        <a:blipFill rotWithShape="1">
          <a:blip xmlns:r="http://schemas.openxmlformats.org/officeDocument/2006/relationships" r:embed="rId3">
            <a:duotone>
              <a:schemeClr val="phClr">
                <a:shade val="90000"/>
                <a:hueMod val="90000"/>
                <a:satMod val="150000"/>
                <a:lumMod val="90000"/>
              </a:schemeClr>
              <a:schemeClr val="phClr">
                <a:tint val="70000"/>
                <a:shade val="80000"/>
                <a:satMod val="300000"/>
                <a:lumMod val="11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Saddle.thmx</Template>
  <TotalTime>5631</TotalTime>
  <Words>2652</Words>
  <Application>Microsoft Macintosh PowerPoint</Application>
  <PresentationFormat>On-screen Show (4:3)</PresentationFormat>
  <Paragraphs>213</Paragraphs>
  <Slides>39</Slides>
  <Notes>1</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Saddle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Gwendolyn Waltz</dc:creator>
  <cp:lastModifiedBy>Gwendolyn Waltz</cp:lastModifiedBy>
  <cp:revision>717</cp:revision>
  <dcterms:created xsi:type="dcterms:W3CDTF">2020-09-24T05:44:12Z</dcterms:created>
  <dcterms:modified xsi:type="dcterms:W3CDTF">2020-10-19T08:54:00Z</dcterms:modified>
</cp:coreProperties>
</file>